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83" r:id="rId4"/>
    <p:sldId id="284" r:id="rId5"/>
    <p:sldId id="279" r:id="rId6"/>
    <p:sldId id="278" r:id="rId7"/>
    <p:sldId id="280" r:id="rId8"/>
    <p:sldId id="281" r:id="rId9"/>
    <p:sldId id="282"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144"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15857-29D4-0A73-188C-3CD3AA50B7A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AA01181-F726-F866-E9B9-CD55CB911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A887E51-ECE1-1A71-F506-0961E8CAF9A4}"/>
              </a:ext>
            </a:extLst>
          </p:cNvPr>
          <p:cNvSpPr>
            <a:spLocks noGrp="1"/>
          </p:cNvSpPr>
          <p:nvPr>
            <p:ph type="dt" sz="half" idx="10"/>
          </p:nvPr>
        </p:nvSpPr>
        <p:spPr/>
        <p:txBody>
          <a:bodyPr/>
          <a:lstStyle/>
          <a:p>
            <a:fld id="{22ABB0E7-72E2-4744-9E7B-097011F664D3}" type="datetimeFigureOut">
              <a:rPr lang="de-DE" smtClean="0"/>
              <a:t>09.11.2022</a:t>
            </a:fld>
            <a:endParaRPr lang="de-DE"/>
          </a:p>
        </p:txBody>
      </p:sp>
      <p:sp>
        <p:nvSpPr>
          <p:cNvPr id="5" name="Fußzeilenplatzhalter 4">
            <a:extLst>
              <a:ext uri="{FF2B5EF4-FFF2-40B4-BE49-F238E27FC236}">
                <a16:creationId xmlns:a16="http://schemas.microsoft.com/office/drawing/2014/main" id="{CE972230-1EC4-2804-4275-AD8F3EA82C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D1322E5-614C-296F-EEE6-4FD4E9C44F35}"/>
              </a:ext>
            </a:extLst>
          </p:cNvPr>
          <p:cNvSpPr>
            <a:spLocks noGrp="1"/>
          </p:cNvSpPr>
          <p:nvPr>
            <p:ph type="sldNum" sz="quarter" idx="12"/>
          </p:nvPr>
        </p:nvSpPr>
        <p:spPr/>
        <p:txBody>
          <a:bodyPr/>
          <a:lstStyle/>
          <a:p>
            <a:fld id="{CCD485FC-3599-4BAC-A240-122EB57F2215}" type="slidenum">
              <a:rPr lang="de-DE" smtClean="0"/>
              <a:t>‹Nr.›</a:t>
            </a:fld>
            <a:endParaRPr lang="de-DE"/>
          </a:p>
        </p:txBody>
      </p:sp>
    </p:spTree>
    <p:extLst>
      <p:ext uri="{BB962C8B-B14F-4D97-AF65-F5344CB8AC3E}">
        <p14:creationId xmlns:p14="http://schemas.microsoft.com/office/powerpoint/2010/main" val="156159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AC7F4-D9C4-E6C8-1A60-60B19D75894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9A91371-4F5E-5CAB-D0A3-0A1E1C6A3E0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B02442-5C17-9967-C2D9-899CCE285A6A}"/>
              </a:ext>
            </a:extLst>
          </p:cNvPr>
          <p:cNvSpPr>
            <a:spLocks noGrp="1"/>
          </p:cNvSpPr>
          <p:nvPr>
            <p:ph type="dt" sz="half" idx="10"/>
          </p:nvPr>
        </p:nvSpPr>
        <p:spPr/>
        <p:txBody>
          <a:bodyPr/>
          <a:lstStyle/>
          <a:p>
            <a:fld id="{22ABB0E7-72E2-4744-9E7B-097011F664D3}" type="datetimeFigureOut">
              <a:rPr lang="de-DE" smtClean="0"/>
              <a:t>09.11.2022</a:t>
            </a:fld>
            <a:endParaRPr lang="de-DE"/>
          </a:p>
        </p:txBody>
      </p:sp>
      <p:sp>
        <p:nvSpPr>
          <p:cNvPr id="5" name="Fußzeilenplatzhalter 4">
            <a:extLst>
              <a:ext uri="{FF2B5EF4-FFF2-40B4-BE49-F238E27FC236}">
                <a16:creationId xmlns:a16="http://schemas.microsoft.com/office/drawing/2014/main" id="{00877266-E63A-B0AF-019F-528BF709310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15A1040-F710-9D0C-6677-1B39749787C1}"/>
              </a:ext>
            </a:extLst>
          </p:cNvPr>
          <p:cNvSpPr>
            <a:spLocks noGrp="1"/>
          </p:cNvSpPr>
          <p:nvPr>
            <p:ph type="sldNum" sz="quarter" idx="12"/>
          </p:nvPr>
        </p:nvSpPr>
        <p:spPr/>
        <p:txBody>
          <a:bodyPr/>
          <a:lstStyle/>
          <a:p>
            <a:fld id="{CCD485FC-3599-4BAC-A240-122EB57F2215}" type="slidenum">
              <a:rPr lang="de-DE" smtClean="0"/>
              <a:t>‹Nr.›</a:t>
            </a:fld>
            <a:endParaRPr lang="de-DE"/>
          </a:p>
        </p:txBody>
      </p:sp>
    </p:spTree>
    <p:extLst>
      <p:ext uri="{BB962C8B-B14F-4D97-AF65-F5344CB8AC3E}">
        <p14:creationId xmlns:p14="http://schemas.microsoft.com/office/powerpoint/2010/main" val="291071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A28C3F8-0203-AAA9-D46D-B2D1FB7C0FB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F26FC8B-389D-77B6-2932-12BBABF24C7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AEA92C-6560-4C69-394B-CA16ABBE0002}"/>
              </a:ext>
            </a:extLst>
          </p:cNvPr>
          <p:cNvSpPr>
            <a:spLocks noGrp="1"/>
          </p:cNvSpPr>
          <p:nvPr>
            <p:ph type="dt" sz="half" idx="10"/>
          </p:nvPr>
        </p:nvSpPr>
        <p:spPr/>
        <p:txBody>
          <a:bodyPr/>
          <a:lstStyle/>
          <a:p>
            <a:fld id="{22ABB0E7-72E2-4744-9E7B-097011F664D3}" type="datetimeFigureOut">
              <a:rPr lang="de-DE" smtClean="0"/>
              <a:t>09.11.2022</a:t>
            </a:fld>
            <a:endParaRPr lang="de-DE"/>
          </a:p>
        </p:txBody>
      </p:sp>
      <p:sp>
        <p:nvSpPr>
          <p:cNvPr id="5" name="Fußzeilenplatzhalter 4">
            <a:extLst>
              <a:ext uri="{FF2B5EF4-FFF2-40B4-BE49-F238E27FC236}">
                <a16:creationId xmlns:a16="http://schemas.microsoft.com/office/drawing/2014/main" id="{269F8919-237B-CE22-F383-CE1742912B3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A5776B-0C85-2623-0FE2-47B6B18467CE}"/>
              </a:ext>
            </a:extLst>
          </p:cNvPr>
          <p:cNvSpPr>
            <a:spLocks noGrp="1"/>
          </p:cNvSpPr>
          <p:nvPr>
            <p:ph type="sldNum" sz="quarter" idx="12"/>
          </p:nvPr>
        </p:nvSpPr>
        <p:spPr/>
        <p:txBody>
          <a:bodyPr/>
          <a:lstStyle/>
          <a:p>
            <a:fld id="{CCD485FC-3599-4BAC-A240-122EB57F2215}" type="slidenum">
              <a:rPr lang="de-DE" smtClean="0"/>
              <a:t>‹Nr.›</a:t>
            </a:fld>
            <a:endParaRPr lang="de-DE"/>
          </a:p>
        </p:txBody>
      </p:sp>
    </p:spTree>
    <p:extLst>
      <p:ext uri="{BB962C8B-B14F-4D97-AF65-F5344CB8AC3E}">
        <p14:creationId xmlns:p14="http://schemas.microsoft.com/office/powerpoint/2010/main" val="107450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bg>
      <p:bgPr>
        <a:gradFill flip="none" rotWithShape="1">
          <a:gsLst>
            <a:gs pos="0">
              <a:schemeClr val="bg1">
                <a:tint val="93000"/>
                <a:satMod val="150000"/>
                <a:shade val="98000"/>
                <a:lumMod val="102000"/>
              </a:schemeClr>
            </a:gs>
            <a:gs pos="50000">
              <a:schemeClr val="bg1">
                <a:tint val="98000"/>
                <a:satMod val="130000"/>
                <a:shade val="90000"/>
                <a:lumMod val="103000"/>
              </a:schemeClr>
            </a:gs>
            <a:gs pos="100000">
              <a:schemeClr val="bg1">
                <a:lumMod val="85000"/>
                <a:alpha val="65000"/>
              </a:schemeClr>
            </a:gs>
          </a:gsLst>
          <a:lin ang="5400000" scaled="0"/>
          <a:tileRect/>
        </a:gra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73F1E1B-BC76-4C73-8370-CBA12C0C05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96915" cy="1004552"/>
          </a:xfrm>
          <a:prstGeom prst="rect">
            <a:avLst/>
          </a:prstGeom>
        </p:spPr>
      </p:pic>
      <p:sp>
        <p:nvSpPr>
          <p:cNvPr id="9" name="Rechteck 8">
            <a:extLst>
              <a:ext uri="{FF2B5EF4-FFF2-40B4-BE49-F238E27FC236}">
                <a16:creationId xmlns:a16="http://schemas.microsoft.com/office/drawing/2014/main" id="{B932E49F-7671-42FF-97DA-11B543BC51F5}"/>
              </a:ext>
            </a:extLst>
          </p:cNvPr>
          <p:cNvSpPr/>
          <p:nvPr userDrawn="1"/>
        </p:nvSpPr>
        <p:spPr>
          <a:xfrm>
            <a:off x="1496915" y="0"/>
            <a:ext cx="10695085" cy="1004552"/>
          </a:xfrm>
          <a:prstGeom prst="rect">
            <a:avLst/>
          </a:prstGeom>
          <a:gradFill flip="none" rotWithShape="1">
            <a:gsLst>
              <a:gs pos="0">
                <a:srgbClr val="FFFFFF"/>
              </a:gs>
              <a:gs pos="68000">
                <a:srgbClr val="BDD799"/>
              </a:gs>
              <a:gs pos="4000">
                <a:schemeClr val="bg1"/>
              </a:gs>
              <a:gs pos="98000">
                <a:srgbClr val="7BAE3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91877C66-EB6E-4C9D-80C5-CD2F25FFB755}"/>
              </a:ext>
            </a:extLst>
          </p:cNvPr>
          <p:cNvSpPr/>
          <p:nvPr userDrawn="1"/>
        </p:nvSpPr>
        <p:spPr>
          <a:xfrm>
            <a:off x="10668000" y="42363"/>
            <a:ext cx="1080000" cy="1080000"/>
          </a:xfrm>
          <a:prstGeom prst="ellipse">
            <a:avLst/>
          </a:prstGeom>
          <a:solidFill>
            <a:srgbClr val="FF6619"/>
          </a:solidFill>
          <a:ln>
            <a:solidFill>
              <a:srgbClr val="FF6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D0AAB1C4-2FE3-4778-802E-D237FEEF7EAF}"/>
              </a:ext>
            </a:extLst>
          </p:cNvPr>
          <p:cNvSpPr>
            <a:spLocks noChangeAspect="1"/>
          </p:cNvSpPr>
          <p:nvPr userDrawn="1"/>
        </p:nvSpPr>
        <p:spPr>
          <a:xfrm>
            <a:off x="10458158" y="1469162"/>
            <a:ext cx="900000" cy="900000"/>
          </a:xfrm>
          <a:prstGeom prst="ellipse">
            <a:avLst/>
          </a:prstGeom>
          <a:noFill/>
          <a:ln>
            <a:solidFill>
              <a:srgbClr val="FF6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5AF60FA0-7C11-4C73-A06E-BC1EF65402F5}"/>
              </a:ext>
            </a:extLst>
          </p:cNvPr>
          <p:cNvSpPr>
            <a:spLocks noChangeAspect="1"/>
          </p:cNvSpPr>
          <p:nvPr userDrawn="1"/>
        </p:nvSpPr>
        <p:spPr>
          <a:xfrm>
            <a:off x="10993800" y="3062038"/>
            <a:ext cx="720000" cy="720000"/>
          </a:xfrm>
          <a:prstGeom prst="ellipse">
            <a:avLst/>
          </a:prstGeom>
          <a:noFill/>
          <a:ln>
            <a:solidFill>
              <a:srgbClr val="FF6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BF960543-E3E5-4146-A176-8064B8787A75}"/>
              </a:ext>
            </a:extLst>
          </p:cNvPr>
          <p:cNvSpPr>
            <a:spLocks noChangeAspect="1"/>
          </p:cNvSpPr>
          <p:nvPr userDrawn="1"/>
        </p:nvSpPr>
        <p:spPr>
          <a:xfrm>
            <a:off x="10578000" y="4104038"/>
            <a:ext cx="540000" cy="540000"/>
          </a:xfrm>
          <a:prstGeom prst="ellipse">
            <a:avLst/>
          </a:prstGeom>
          <a:noFill/>
          <a:ln>
            <a:solidFill>
              <a:srgbClr val="FF6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F8A7FF25-4A4D-48F1-99D8-7F1F9C0E7776}"/>
              </a:ext>
            </a:extLst>
          </p:cNvPr>
          <p:cNvSpPr>
            <a:spLocks noChangeAspect="1"/>
          </p:cNvSpPr>
          <p:nvPr userDrawn="1"/>
        </p:nvSpPr>
        <p:spPr>
          <a:xfrm>
            <a:off x="10908158" y="4932825"/>
            <a:ext cx="540000" cy="540000"/>
          </a:xfrm>
          <a:prstGeom prst="ellipse">
            <a:avLst/>
          </a:prstGeom>
          <a:noFill/>
          <a:ln>
            <a:solidFill>
              <a:srgbClr val="FF6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DC6A6612-0AEC-434D-AAA1-88B109D9E15A}"/>
              </a:ext>
            </a:extLst>
          </p:cNvPr>
          <p:cNvSpPr>
            <a:spLocks noChangeAspect="1"/>
          </p:cNvSpPr>
          <p:nvPr userDrawn="1"/>
        </p:nvSpPr>
        <p:spPr>
          <a:xfrm>
            <a:off x="11512798" y="1385817"/>
            <a:ext cx="360000" cy="360000"/>
          </a:xfrm>
          <a:prstGeom prst="ellipse">
            <a:avLst/>
          </a:prstGeom>
          <a:noFill/>
          <a:ln>
            <a:solidFill>
              <a:srgbClr val="FF6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DED59400-34AE-456D-ABC4-239B9EBC5F96}"/>
              </a:ext>
            </a:extLst>
          </p:cNvPr>
          <p:cNvSpPr>
            <a:spLocks noChangeAspect="1"/>
          </p:cNvSpPr>
          <p:nvPr userDrawn="1"/>
        </p:nvSpPr>
        <p:spPr>
          <a:xfrm>
            <a:off x="11448158" y="2407579"/>
            <a:ext cx="360000" cy="360000"/>
          </a:xfrm>
          <a:prstGeom prst="ellipse">
            <a:avLst/>
          </a:prstGeom>
          <a:noFill/>
          <a:ln>
            <a:solidFill>
              <a:srgbClr val="FF6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61BC67FA-7505-498A-B850-49BA61983F7B}"/>
              </a:ext>
            </a:extLst>
          </p:cNvPr>
          <p:cNvSpPr>
            <a:spLocks noChangeAspect="1"/>
          </p:cNvSpPr>
          <p:nvPr userDrawn="1"/>
        </p:nvSpPr>
        <p:spPr>
          <a:xfrm>
            <a:off x="11448158" y="5501734"/>
            <a:ext cx="360000" cy="360000"/>
          </a:xfrm>
          <a:prstGeom prst="ellipse">
            <a:avLst/>
          </a:prstGeom>
          <a:noFill/>
          <a:ln>
            <a:solidFill>
              <a:srgbClr val="FF6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8CB3A3EB-6983-4E55-8FBF-17C7DA7A79B2}"/>
              </a:ext>
            </a:extLst>
          </p:cNvPr>
          <p:cNvSpPr>
            <a:spLocks noChangeAspect="1"/>
          </p:cNvSpPr>
          <p:nvPr userDrawn="1"/>
        </p:nvSpPr>
        <p:spPr>
          <a:xfrm>
            <a:off x="11568000" y="4359838"/>
            <a:ext cx="360000" cy="360000"/>
          </a:xfrm>
          <a:prstGeom prst="ellipse">
            <a:avLst/>
          </a:prstGeom>
          <a:noFill/>
          <a:ln>
            <a:solidFill>
              <a:srgbClr val="FF6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05C2ACFF-2955-4F8F-928F-9C5A6709F8C0}"/>
              </a:ext>
            </a:extLst>
          </p:cNvPr>
          <p:cNvSpPr>
            <a:spLocks noChangeAspect="1"/>
          </p:cNvSpPr>
          <p:nvPr userDrawn="1"/>
        </p:nvSpPr>
        <p:spPr>
          <a:xfrm>
            <a:off x="10698079" y="2809919"/>
            <a:ext cx="360000" cy="360000"/>
          </a:xfrm>
          <a:prstGeom prst="ellipse">
            <a:avLst/>
          </a:prstGeom>
          <a:noFill/>
          <a:ln>
            <a:solidFill>
              <a:srgbClr val="FF6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FBBA93DB-81F2-4288-9DD7-A0ECC4844EED}"/>
              </a:ext>
            </a:extLst>
          </p:cNvPr>
          <p:cNvGrpSpPr/>
          <p:nvPr userDrawn="1"/>
        </p:nvGrpSpPr>
        <p:grpSpPr>
          <a:xfrm>
            <a:off x="11518305" y="6345939"/>
            <a:ext cx="468000" cy="468000"/>
            <a:chOff x="11478000" y="6275637"/>
            <a:chExt cx="540000" cy="540000"/>
          </a:xfrm>
        </p:grpSpPr>
        <p:sp>
          <p:nvSpPr>
            <p:cNvPr id="26" name="Ellipse 25">
              <a:extLst>
                <a:ext uri="{FF2B5EF4-FFF2-40B4-BE49-F238E27FC236}">
                  <a16:creationId xmlns:a16="http://schemas.microsoft.com/office/drawing/2014/main" id="{F15CDDEA-A538-4703-9652-04770B758A6C}"/>
                </a:ext>
              </a:extLst>
            </p:cNvPr>
            <p:cNvSpPr>
              <a:spLocks noChangeAspect="1"/>
            </p:cNvSpPr>
            <p:nvPr userDrawn="1"/>
          </p:nvSpPr>
          <p:spPr>
            <a:xfrm>
              <a:off x="11478000" y="6275637"/>
              <a:ext cx="540000" cy="540000"/>
            </a:xfrm>
            <a:prstGeom prst="ellipse">
              <a:avLst/>
            </a:prstGeom>
            <a:noFill/>
            <a:ln>
              <a:solidFill>
                <a:srgbClr val="FF66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68A8557A-AF11-4C4C-9F45-43572CD0D8DE}"/>
                </a:ext>
              </a:extLst>
            </p:cNvPr>
            <p:cNvSpPr txBox="1">
              <a:spLocks noChangeAspect="1"/>
            </p:cNvSpPr>
            <p:nvPr userDrawn="1"/>
          </p:nvSpPr>
          <p:spPr>
            <a:xfrm>
              <a:off x="11496285" y="6304546"/>
              <a:ext cx="504000" cy="323165"/>
            </a:xfrm>
            <a:prstGeom prst="rect">
              <a:avLst/>
            </a:prstGeom>
            <a:noFill/>
          </p:spPr>
          <p:txBody>
            <a:bodyPr wrap="square" rtlCol="0">
              <a:spAutoFit/>
            </a:bodyPr>
            <a:lstStyle/>
            <a:p>
              <a:endParaRPr lang="de-DE" sz="1500" dirty="0"/>
            </a:p>
          </p:txBody>
        </p:sp>
      </p:grpSp>
      <p:cxnSp>
        <p:nvCxnSpPr>
          <p:cNvPr id="37" name="Gerader Verbinder 36">
            <a:extLst>
              <a:ext uri="{FF2B5EF4-FFF2-40B4-BE49-F238E27FC236}">
                <a16:creationId xmlns:a16="http://schemas.microsoft.com/office/drawing/2014/main" id="{E3E53FA7-7C11-45F6-A925-9DB5AED8A2C4}"/>
              </a:ext>
            </a:extLst>
          </p:cNvPr>
          <p:cNvCxnSpPr>
            <a:cxnSpLocks/>
          </p:cNvCxnSpPr>
          <p:nvPr userDrawn="1"/>
        </p:nvCxnSpPr>
        <p:spPr>
          <a:xfrm>
            <a:off x="-2006" y="6180387"/>
            <a:ext cx="12204000" cy="0"/>
          </a:xfrm>
          <a:prstGeom prst="line">
            <a:avLst/>
          </a:prstGeom>
          <a:ln w="25400">
            <a:solidFill>
              <a:srgbClr val="7BAE3A"/>
            </a:solidFill>
          </a:ln>
        </p:spPr>
        <p:style>
          <a:lnRef idx="1">
            <a:schemeClr val="accent1"/>
          </a:lnRef>
          <a:fillRef idx="0">
            <a:schemeClr val="accent1"/>
          </a:fillRef>
          <a:effectRef idx="0">
            <a:schemeClr val="accent1"/>
          </a:effectRef>
          <a:fontRef idx="minor">
            <a:schemeClr val="tx1"/>
          </a:fontRef>
        </p:style>
      </p:cxnSp>
      <p:sp>
        <p:nvSpPr>
          <p:cNvPr id="39" name="Interaktive Schaltfläche: Zum Anfang wechseln 38">
            <a:hlinkClick r:id="" action="ppaction://hlinkshowjump?jump=firstslide" highlightClick="1"/>
            <a:extLst>
              <a:ext uri="{FF2B5EF4-FFF2-40B4-BE49-F238E27FC236}">
                <a16:creationId xmlns:a16="http://schemas.microsoft.com/office/drawing/2014/main" id="{787A5A43-147D-40A5-991A-55EF34892594}"/>
              </a:ext>
            </a:extLst>
          </p:cNvPr>
          <p:cNvSpPr>
            <a:spLocks noChangeAspect="1"/>
          </p:cNvSpPr>
          <p:nvPr userDrawn="1"/>
        </p:nvSpPr>
        <p:spPr>
          <a:xfrm>
            <a:off x="0" y="6408000"/>
            <a:ext cx="432000" cy="432000"/>
          </a:xfrm>
          <a:prstGeom prst="actionButtonBeginning">
            <a:avLst/>
          </a:prstGeom>
          <a:noFill/>
          <a:ln w="19050">
            <a:solidFill>
              <a:srgbClr val="7BA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Interaktive Schaltfläche: Zurück oder Vorherige(r) 39">
            <a:hlinkClick r:id="" action="ppaction://hlinkshowjump?jump=previousslide" highlightClick="1"/>
            <a:extLst>
              <a:ext uri="{FF2B5EF4-FFF2-40B4-BE49-F238E27FC236}">
                <a16:creationId xmlns:a16="http://schemas.microsoft.com/office/drawing/2014/main" id="{586821A4-5C6C-4472-BD84-EE56156F0B57}"/>
              </a:ext>
            </a:extLst>
          </p:cNvPr>
          <p:cNvSpPr>
            <a:spLocks noChangeAspect="1"/>
          </p:cNvSpPr>
          <p:nvPr userDrawn="1"/>
        </p:nvSpPr>
        <p:spPr>
          <a:xfrm>
            <a:off x="489801" y="6408000"/>
            <a:ext cx="432000" cy="432000"/>
          </a:xfrm>
          <a:prstGeom prst="actionButtonBackPrevious">
            <a:avLst/>
          </a:prstGeom>
          <a:noFill/>
          <a:ln w="19050">
            <a:solidFill>
              <a:srgbClr val="7BA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Interaktive Schaltfläche: Nächste(r) oder Weiter 40">
            <a:hlinkClick r:id="" action="ppaction://hlinkshowjump?jump=nextslide" highlightClick="1"/>
            <a:extLst>
              <a:ext uri="{FF2B5EF4-FFF2-40B4-BE49-F238E27FC236}">
                <a16:creationId xmlns:a16="http://schemas.microsoft.com/office/drawing/2014/main" id="{D642CF83-698A-4D11-9D3D-FBA2F36F1B01}"/>
              </a:ext>
            </a:extLst>
          </p:cNvPr>
          <p:cNvSpPr>
            <a:spLocks noChangeAspect="1"/>
          </p:cNvSpPr>
          <p:nvPr userDrawn="1"/>
        </p:nvSpPr>
        <p:spPr>
          <a:xfrm>
            <a:off x="979602" y="6409071"/>
            <a:ext cx="432000" cy="431995"/>
          </a:xfrm>
          <a:prstGeom prst="actionButtonForwardNext">
            <a:avLst/>
          </a:prstGeom>
          <a:noFill/>
          <a:ln w="19050">
            <a:solidFill>
              <a:srgbClr val="7BA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Interaktive Schaltfläche: Zum Ende wechseln 41">
            <a:hlinkClick r:id="" action="ppaction://hlinkshowjump?jump=lastslide" highlightClick="1"/>
            <a:extLst>
              <a:ext uri="{FF2B5EF4-FFF2-40B4-BE49-F238E27FC236}">
                <a16:creationId xmlns:a16="http://schemas.microsoft.com/office/drawing/2014/main" id="{046E2BB2-CC86-4CC1-B987-F21E06108636}"/>
              </a:ext>
            </a:extLst>
          </p:cNvPr>
          <p:cNvSpPr>
            <a:spLocks noChangeAspect="1"/>
          </p:cNvSpPr>
          <p:nvPr userDrawn="1"/>
        </p:nvSpPr>
        <p:spPr>
          <a:xfrm>
            <a:off x="1469403" y="6408042"/>
            <a:ext cx="432000" cy="432000"/>
          </a:xfrm>
          <a:prstGeom prst="actionButtonEnd">
            <a:avLst/>
          </a:prstGeom>
          <a:noFill/>
          <a:ln w="19050">
            <a:solidFill>
              <a:srgbClr val="7BA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oliennummernplatzhalter 5">
            <a:extLst>
              <a:ext uri="{FF2B5EF4-FFF2-40B4-BE49-F238E27FC236}">
                <a16:creationId xmlns:a16="http://schemas.microsoft.com/office/drawing/2014/main" id="{325801A1-3BC1-4976-8DD0-A8B7BD97E22A}"/>
              </a:ext>
            </a:extLst>
          </p:cNvPr>
          <p:cNvSpPr>
            <a:spLocks noGrp="1"/>
          </p:cNvSpPr>
          <p:nvPr>
            <p:ph type="sldNum" sz="quarter" idx="12"/>
          </p:nvPr>
        </p:nvSpPr>
        <p:spPr>
          <a:xfrm>
            <a:off x="11518305" y="6398804"/>
            <a:ext cx="468000" cy="360000"/>
          </a:xfrm>
        </p:spPr>
        <p:txBody>
          <a:bodyPr/>
          <a:lstStyle>
            <a:lvl1pPr algn="ctr">
              <a:defRPr/>
            </a:lvl1pPr>
          </a:lstStyle>
          <a:p>
            <a:fld id="{1B3A73EE-95E6-4363-B9FE-0A550A8F9AED}" type="slidenum">
              <a:rPr lang="de-DE" smtClean="0"/>
              <a:pPr/>
              <a:t>‹Nr.›</a:t>
            </a:fld>
            <a:endParaRPr lang="de-DE" dirty="0"/>
          </a:p>
        </p:txBody>
      </p:sp>
    </p:spTree>
    <p:extLst>
      <p:ext uri="{BB962C8B-B14F-4D97-AF65-F5344CB8AC3E}">
        <p14:creationId xmlns:p14="http://schemas.microsoft.com/office/powerpoint/2010/main" val="39510561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31C46-3F65-BCFB-4EE3-FCF5DEFACE3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12AD783-5633-29B2-FB52-DCC4B1830F1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B84575F-EA98-093B-52F1-CE3997D94B57}"/>
              </a:ext>
            </a:extLst>
          </p:cNvPr>
          <p:cNvSpPr>
            <a:spLocks noGrp="1"/>
          </p:cNvSpPr>
          <p:nvPr>
            <p:ph type="dt" sz="half" idx="10"/>
          </p:nvPr>
        </p:nvSpPr>
        <p:spPr/>
        <p:txBody>
          <a:bodyPr/>
          <a:lstStyle/>
          <a:p>
            <a:fld id="{22ABB0E7-72E2-4744-9E7B-097011F664D3}" type="datetimeFigureOut">
              <a:rPr lang="de-DE" smtClean="0"/>
              <a:t>09.11.2022</a:t>
            </a:fld>
            <a:endParaRPr lang="de-DE"/>
          </a:p>
        </p:txBody>
      </p:sp>
      <p:sp>
        <p:nvSpPr>
          <p:cNvPr id="5" name="Fußzeilenplatzhalter 4">
            <a:extLst>
              <a:ext uri="{FF2B5EF4-FFF2-40B4-BE49-F238E27FC236}">
                <a16:creationId xmlns:a16="http://schemas.microsoft.com/office/drawing/2014/main" id="{D869D7A3-F8D3-CA29-C5FD-FCAA3DEF48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F349E44-C6D5-8571-94EC-39960D7499FF}"/>
              </a:ext>
            </a:extLst>
          </p:cNvPr>
          <p:cNvSpPr>
            <a:spLocks noGrp="1"/>
          </p:cNvSpPr>
          <p:nvPr>
            <p:ph type="sldNum" sz="quarter" idx="12"/>
          </p:nvPr>
        </p:nvSpPr>
        <p:spPr/>
        <p:txBody>
          <a:bodyPr/>
          <a:lstStyle/>
          <a:p>
            <a:fld id="{CCD485FC-3599-4BAC-A240-122EB57F2215}" type="slidenum">
              <a:rPr lang="de-DE" smtClean="0"/>
              <a:t>‹Nr.›</a:t>
            </a:fld>
            <a:endParaRPr lang="de-DE"/>
          </a:p>
        </p:txBody>
      </p:sp>
    </p:spTree>
    <p:extLst>
      <p:ext uri="{BB962C8B-B14F-4D97-AF65-F5344CB8AC3E}">
        <p14:creationId xmlns:p14="http://schemas.microsoft.com/office/powerpoint/2010/main" val="379804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7DC2BF-CF09-2DD6-B09F-6315D1031A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A0545A4-7F4C-6215-6E95-952D924814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DD9DEB6-9064-307D-757B-69677F0B5192}"/>
              </a:ext>
            </a:extLst>
          </p:cNvPr>
          <p:cNvSpPr>
            <a:spLocks noGrp="1"/>
          </p:cNvSpPr>
          <p:nvPr>
            <p:ph type="dt" sz="half" idx="10"/>
          </p:nvPr>
        </p:nvSpPr>
        <p:spPr/>
        <p:txBody>
          <a:bodyPr/>
          <a:lstStyle/>
          <a:p>
            <a:fld id="{22ABB0E7-72E2-4744-9E7B-097011F664D3}" type="datetimeFigureOut">
              <a:rPr lang="de-DE" smtClean="0"/>
              <a:t>09.11.2022</a:t>
            </a:fld>
            <a:endParaRPr lang="de-DE"/>
          </a:p>
        </p:txBody>
      </p:sp>
      <p:sp>
        <p:nvSpPr>
          <p:cNvPr id="5" name="Fußzeilenplatzhalter 4">
            <a:extLst>
              <a:ext uri="{FF2B5EF4-FFF2-40B4-BE49-F238E27FC236}">
                <a16:creationId xmlns:a16="http://schemas.microsoft.com/office/drawing/2014/main" id="{43981C9B-7F52-2A2D-C034-22AC364C24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9504B60-DAD1-5ACB-4536-2D301F8086E0}"/>
              </a:ext>
            </a:extLst>
          </p:cNvPr>
          <p:cNvSpPr>
            <a:spLocks noGrp="1"/>
          </p:cNvSpPr>
          <p:nvPr>
            <p:ph type="sldNum" sz="quarter" idx="12"/>
          </p:nvPr>
        </p:nvSpPr>
        <p:spPr/>
        <p:txBody>
          <a:bodyPr/>
          <a:lstStyle/>
          <a:p>
            <a:fld id="{CCD485FC-3599-4BAC-A240-122EB57F2215}" type="slidenum">
              <a:rPr lang="de-DE" smtClean="0"/>
              <a:t>‹Nr.›</a:t>
            </a:fld>
            <a:endParaRPr lang="de-DE"/>
          </a:p>
        </p:txBody>
      </p:sp>
    </p:spTree>
    <p:extLst>
      <p:ext uri="{BB962C8B-B14F-4D97-AF65-F5344CB8AC3E}">
        <p14:creationId xmlns:p14="http://schemas.microsoft.com/office/powerpoint/2010/main" val="5139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488BE-3811-C2EB-9095-6218180673B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F7997AF-820E-9D19-8FD3-99B6A20F3F0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F083F9C-293D-F6D2-E70A-3E5EF64F475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CB9D087-A9D9-B718-6554-85B235B1E796}"/>
              </a:ext>
            </a:extLst>
          </p:cNvPr>
          <p:cNvSpPr>
            <a:spLocks noGrp="1"/>
          </p:cNvSpPr>
          <p:nvPr>
            <p:ph type="dt" sz="half" idx="10"/>
          </p:nvPr>
        </p:nvSpPr>
        <p:spPr/>
        <p:txBody>
          <a:bodyPr/>
          <a:lstStyle/>
          <a:p>
            <a:fld id="{22ABB0E7-72E2-4744-9E7B-097011F664D3}" type="datetimeFigureOut">
              <a:rPr lang="de-DE" smtClean="0"/>
              <a:t>09.11.2022</a:t>
            </a:fld>
            <a:endParaRPr lang="de-DE"/>
          </a:p>
        </p:txBody>
      </p:sp>
      <p:sp>
        <p:nvSpPr>
          <p:cNvPr id="6" name="Fußzeilenplatzhalter 5">
            <a:extLst>
              <a:ext uri="{FF2B5EF4-FFF2-40B4-BE49-F238E27FC236}">
                <a16:creationId xmlns:a16="http://schemas.microsoft.com/office/drawing/2014/main" id="{E2C895F4-8199-3C8D-13F4-0754ACABEDE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59401A6-0736-0426-3A4D-4816DFFF7485}"/>
              </a:ext>
            </a:extLst>
          </p:cNvPr>
          <p:cNvSpPr>
            <a:spLocks noGrp="1"/>
          </p:cNvSpPr>
          <p:nvPr>
            <p:ph type="sldNum" sz="quarter" idx="12"/>
          </p:nvPr>
        </p:nvSpPr>
        <p:spPr/>
        <p:txBody>
          <a:bodyPr/>
          <a:lstStyle/>
          <a:p>
            <a:fld id="{CCD485FC-3599-4BAC-A240-122EB57F2215}" type="slidenum">
              <a:rPr lang="de-DE" smtClean="0"/>
              <a:t>‹Nr.›</a:t>
            </a:fld>
            <a:endParaRPr lang="de-DE"/>
          </a:p>
        </p:txBody>
      </p:sp>
    </p:spTree>
    <p:extLst>
      <p:ext uri="{BB962C8B-B14F-4D97-AF65-F5344CB8AC3E}">
        <p14:creationId xmlns:p14="http://schemas.microsoft.com/office/powerpoint/2010/main" val="151706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1D7B20-A741-7DFE-3E96-49A31591391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9BC83D3-4D59-E5AE-2538-8D7B9A5341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64A4202-721E-97AD-FE8F-4E709EF43D1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8B06687-469E-4AE8-6FE0-164328278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3DABEAC-AFD7-20E2-FD2E-9376F6178AB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C1071B5-8E2E-6CDE-5DF6-EECADAD30D8A}"/>
              </a:ext>
            </a:extLst>
          </p:cNvPr>
          <p:cNvSpPr>
            <a:spLocks noGrp="1"/>
          </p:cNvSpPr>
          <p:nvPr>
            <p:ph type="dt" sz="half" idx="10"/>
          </p:nvPr>
        </p:nvSpPr>
        <p:spPr/>
        <p:txBody>
          <a:bodyPr/>
          <a:lstStyle/>
          <a:p>
            <a:fld id="{22ABB0E7-72E2-4744-9E7B-097011F664D3}" type="datetimeFigureOut">
              <a:rPr lang="de-DE" smtClean="0"/>
              <a:t>09.11.2022</a:t>
            </a:fld>
            <a:endParaRPr lang="de-DE"/>
          </a:p>
        </p:txBody>
      </p:sp>
      <p:sp>
        <p:nvSpPr>
          <p:cNvPr id="8" name="Fußzeilenplatzhalter 7">
            <a:extLst>
              <a:ext uri="{FF2B5EF4-FFF2-40B4-BE49-F238E27FC236}">
                <a16:creationId xmlns:a16="http://schemas.microsoft.com/office/drawing/2014/main" id="{124F1B31-C180-F5BA-E010-91EAB977906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76CE1C4-3397-566F-BDBC-2719D3D956A2}"/>
              </a:ext>
            </a:extLst>
          </p:cNvPr>
          <p:cNvSpPr>
            <a:spLocks noGrp="1"/>
          </p:cNvSpPr>
          <p:nvPr>
            <p:ph type="sldNum" sz="quarter" idx="12"/>
          </p:nvPr>
        </p:nvSpPr>
        <p:spPr/>
        <p:txBody>
          <a:bodyPr/>
          <a:lstStyle/>
          <a:p>
            <a:fld id="{CCD485FC-3599-4BAC-A240-122EB57F2215}" type="slidenum">
              <a:rPr lang="de-DE" smtClean="0"/>
              <a:t>‹Nr.›</a:t>
            </a:fld>
            <a:endParaRPr lang="de-DE"/>
          </a:p>
        </p:txBody>
      </p:sp>
    </p:spTree>
    <p:extLst>
      <p:ext uri="{BB962C8B-B14F-4D97-AF65-F5344CB8AC3E}">
        <p14:creationId xmlns:p14="http://schemas.microsoft.com/office/powerpoint/2010/main" val="313470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86969-830B-D0A6-4D65-4518985486B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A1D0A43-F735-3A3B-7723-82124F123814}"/>
              </a:ext>
            </a:extLst>
          </p:cNvPr>
          <p:cNvSpPr>
            <a:spLocks noGrp="1"/>
          </p:cNvSpPr>
          <p:nvPr>
            <p:ph type="dt" sz="half" idx="10"/>
          </p:nvPr>
        </p:nvSpPr>
        <p:spPr/>
        <p:txBody>
          <a:bodyPr/>
          <a:lstStyle/>
          <a:p>
            <a:fld id="{22ABB0E7-72E2-4744-9E7B-097011F664D3}" type="datetimeFigureOut">
              <a:rPr lang="de-DE" smtClean="0"/>
              <a:t>09.11.2022</a:t>
            </a:fld>
            <a:endParaRPr lang="de-DE"/>
          </a:p>
        </p:txBody>
      </p:sp>
      <p:sp>
        <p:nvSpPr>
          <p:cNvPr id="4" name="Fußzeilenplatzhalter 3">
            <a:extLst>
              <a:ext uri="{FF2B5EF4-FFF2-40B4-BE49-F238E27FC236}">
                <a16:creationId xmlns:a16="http://schemas.microsoft.com/office/drawing/2014/main" id="{CD91D166-0F59-E331-8D0B-9434465DB16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43763B6-1FB5-ADB4-26AB-54B5A07914A8}"/>
              </a:ext>
            </a:extLst>
          </p:cNvPr>
          <p:cNvSpPr>
            <a:spLocks noGrp="1"/>
          </p:cNvSpPr>
          <p:nvPr>
            <p:ph type="sldNum" sz="quarter" idx="12"/>
          </p:nvPr>
        </p:nvSpPr>
        <p:spPr/>
        <p:txBody>
          <a:bodyPr/>
          <a:lstStyle/>
          <a:p>
            <a:fld id="{CCD485FC-3599-4BAC-A240-122EB57F2215}" type="slidenum">
              <a:rPr lang="de-DE" smtClean="0"/>
              <a:t>‹Nr.›</a:t>
            </a:fld>
            <a:endParaRPr lang="de-DE"/>
          </a:p>
        </p:txBody>
      </p:sp>
    </p:spTree>
    <p:extLst>
      <p:ext uri="{BB962C8B-B14F-4D97-AF65-F5344CB8AC3E}">
        <p14:creationId xmlns:p14="http://schemas.microsoft.com/office/powerpoint/2010/main" val="194281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142A466-C63D-39F8-C088-D814DC3105CE}"/>
              </a:ext>
            </a:extLst>
          </p:cNvPr>
          <p:cNvSpPr>
            <a:spLocks noGrp="1"/>
          </p:cNvSpPr>
          <p:nvPr>
            <p:ph type="dt" sz="half" idx="10"/>
          </p:nvPr>
        </p:nvSpPr>
        <p:spPr/>
        <p:txBody>
          <a:bodyPr/>
          <a:lstStyle/>
          <a:p>
            <a:fld id="{22ABB0E7-72E2-4744-9E7B-097011F664D3}" type="datetimeFigureOut">
              <a:rPr lang="de-DE" smtClean="0"/>
              <a:t>09.11.2022</a:t>
            </a:fld>
            <a:endParaRPr lang="de-DE"/>
          </a:p>
        </p:txBody>
      </p:sp>
      <p:sp>
        <p:nvSpPr>
          <p:cNvPr id="3" name="Fußzeilenplatzhalter 2">
            <a:extLst>
              <a:ext uri="{FF2B5EF4-FFF2-40B4-BE49-F238E27FC236}">
                <a16:creationId xmlns:a16="http://schemas.microsoft.com/office/drawing/2014/main" id="{D682FE29-4534-784A-1D1D-07972DBC721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32554C9-6296-4981-34F8-166474F93E41}"/>
              </a:ext>
            </a:extLst>
          </p:cNvPr>
          <p:cNvSpPr>
            <a:spLocks noGrp="1"/>
          </p:cNvSpPr>
          <p:nvPr>
            <p:ph type="sldNum" sz="quarter" idx="12"/>
          </p:nvPr>
        </p:nvSpPr>
        <p:spPr/>
        <p:txBody>
          <a:bodyPr/>
          <a:lstStyle/>
          <a:p>
            <a:fld id="{CCD485FC-3599-4BAC-A240-122EB57F2215}" type="slidenum">
              <a:rPr lang="de-DE" smtClean="0"/>
              <a:t>‹Nr.›</a:t>
            </a:fld>
            <a:endParaRPr lang="de-DE"/>
          </a:p>
        </p:txBody>
      </p:sp>
    </p:spTree>
    <p:extLst>
      <p:ext uri="{BB962C8B-B14F-4D97-AF65-F5344CB8AC3E}">
        <p14:creationId xmlns:p14="http://schemas.microsoft.com/office/powerpoint/2010/main" val="138991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96111-00EA-EF23-98AC-87341DBCF3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0FAE50F-C489-9BFA-8240-0E2E80350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5747F67-9E60-DB2C-1626-F022D06B4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8FB9F8D-8A26-B3FC-11EC-64F743F9750D}"/>
              </a:ext>
            </a:extLst>
          </p:cNvPr>
          <p:cNvSpPr>
            <a:spLocks noGrp="1"/>
          </p:cNvSpPr>
          <p:nvPr>
            <p:ph type="dt" sz="half" idx="10"/>
          </p:nvPr>
        </p:nvSpPr>
        <p:spPr/>
        <p:txBody>
          <a:bodyPr/>
          <a:lstStyle/>
          <a:p>
            <a:fld id="{22ABB0E7-72E2-4744-9E7B-097011F664D3}" type="datetimeFigureOut">
              <a:rPr lang="de-DE" smtClean="0"/>
              <a:t>09.11.2022</a:t>
            </a:fld>
            <a:endParaRPr lang="de-DE"/>
          </a:p>
        </p:txBody>
      </p:sp>
      <p:sp>
        <p:nvSpPr>
          <p:cNvPr id="6" name="Fußzeilenplatzhalter 5">
            <a:extLst>
              <a:ext uri="{FF2B5EF4-FFF2-40B4-BE49-F238E27FC236}">
                <a16:creationId xmlns:a16="http://schemas.microsoft.com/office/drawing/2014/main" id="{0DFD5047-FC9B-36BC-7DE4-3FEB8A65A57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FF20328-88AA-7684-9F6D-DCD728771D53}"/>
              </a:ext>
            </a:extLst>
          </p:cNvPr>
          <p:cNvSpPr>
            <a:spLocks noGrp="1"/>
          </p:cNvSpPr>
          <p:nvPr>
            <p:ph type="sldNum" sz="quarter" idx="12"/>
          </p:nvPr>
        </p:nvSpPr>
        <p:spPr/>
        <p:txBody>
          <a:bodyPr/>
          <a:lstStyle/>
          <a:p>
            <a:fld id="{CCD485FC-3599-4BAC-A240-122EB57F2215}" type="slidenum">
              <a:rPr lang="de-DE" smtClean="0"/>
              <a:t>‹Nr.›</a:t>
            </a:fld>
            <a:endParaRPr lang="de-DE"/>
          </a:p>
        </p:txBody>
      </p:sp>
    </p:spTree>
    <p:extLst>
      <p:ext uri="{BB962C8B-B14F-4D97-AF65-F5344CB8AC3E}">
        <p14:creationId xmlns:p14="http://schemas.microsoft.com/office/powerpoint/2010/main" val="33539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E558D-F9E6-85A3-D312-3BBA9966F56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781B248-81EE-2944-4A6E-B36BB9D11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50F0A99-89DB-F9B7-94D4-0C7A7CDD2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20B71D2-08EE-9B3E-1156-DCB52400020C}"/>
              </a:ext>
            </a:extLst>
          </p:cNvPr>
          <p:cNvSpPr>
            <a:spLocks noGrp="1"/>
          </p:cNvSpPr>
          <p:nvPr>
            <p:ph type="dt" sz="half" idx="10"/>
          </p:nvPr>
        </p:nvSpPr>
        <p:spPr/>
        <p:txBody>
          <a:bodyPr/>
          <a:lstStyle/>
          <a:p>
            <a:fld id="{22ABB0E7-72E2-4744-9E7B-097011F664D3}" type="datetimeFigureOut">
              <a:rPr lang="de-DE" smtClean="0"/>
              <a:t>09.11.2022</a:t>
            </a:fld>
            <a:endParaRPr lang="de-DE"/>
          </a:p>
        </p:txBody>
      </p:sp>
      <p:sp>
        <p:nvSpPr>
          <p:cNvPr id="6" name="Fußzeilenplatzhalter 5">
            <a:extLst>
              <a:ext uri="{FF2B5EF4-FFF2-40B4-BE49-F238E27FC236}">
                <a16:creationId xmlns:a16="http://schemas.microsoft.com/office/drawing/2014/main" id="{75926498-6A9B-4B31-BF1B-A9F2999BDC4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A7B2D52-5D51-57A0-1BA4-E13ECE7B52B7}"/>
              </a:ext>
            </a:extLst>
          </p:cNvPr>
          <p:cNvSpPr>
            <a:spLocks noGrp="1"/>
          </p:cNvSpPr>
          <p:nvPr>
            <p:ph type="sldNum" sz="quarter" idx="12"/>
          </p:nvPr>
        </p:nvSpPr>
        <p:spPr/>
        <p:txBody>
          <a:bodyPr/>
          <a:lstStyle/>
          <a:p>
            <a:fld id="{CCD485FC-3599-4BAC-A240-122EB57F2215}" type="slidenum">
              <a:rPr lang="de-DE" smtClean="0"/>
              <a:t>‹Nr.›</a:t>
            </a:fld>
            <a:endParaRPr lang="de-DE"/>
          </a:p>
        </p:txBody>
      </p:sp>
    </p:spTree>
    <p:extLst>
      <p:ext uri="{BB962C8B-B14F-4D97-AF65-F5344CB8AC3E}">
        <p14:creationId xmlns:p14="http://schemas.microsoft.com/office/powerpoint/2010/main" val="34594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C7F2B48-5F2C-7E75-A766-E2801D301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04FDCE3-BCA4-AC30-3524-ADBADAAD36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A988CDE-7896-EF6A-9905-843DEAFBA5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BB0E7-72E2-4744-9E7B-097011F664D3}" type="datetimeFigureOut">
              <a:rPr lang="de-DE" smtClean="0"/>
              <a:t>09.11.2022</a:t>
            </a:fld>
            <a:endParaRPr lang="de-DE"/>
          </a:p>
        </p:txBody>
      </p:sp>
      <p:sp>
        <p:nvSpPr>
          <p:cNvPr id="5" name="Fußzeilenplatzhalter 4">
            <a:extLst>
              <a:ext uri="{FF2B5EF4-FFF2-40B4-BE49-F238E27FC236}">
                <a16:creationId xmlns:a16="http://schemas.microsoft.com/office/drawing/2014/main" id="{914CF31F-E23F-4A9F-A07E-927320810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31E14FE-1AA5-FFB8-EFB0-B4EADDB23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485FC-3599-4BAC-A240-122EB57F2215}" type="slidenum">
              <a:rPr lang="de-DE" smtClean="0"/>
              <a:t>‹Nr.›</a:t>
            </a:fld>
            <a:endParaRPr lang="de-DE"/>
          </a:p>
        </p:txBody>
      </p:sp>
    </p:spTree>
    <p:extLst>
      <p:ext uri="{BB962C8B-B14F-4D97-AF65-F5344CB8AC3E}">
        <p14:creationId xmlns:p14="http://schemas.microsoft.com/office/powerpoint/2010/main" val="1364050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7370CAA-BCEC-A3D8-2A2C-AC78F539B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873" y="1065613"/>
            <a:ext cx="7594719" cy="5063146"/>
          </a:xfrm>
          <a:prstGeom prst="rect">
            <a:avLst/>
          </a:prstGeom>
        </p:spPr>
      </p:pic>
      <p:sp>
        <p:nvSpPr>
          <p:cNvPr id="2" name="Foliennummernplatzhalter 1">
            <a:extLst>
              <a:ext uri="{FF2B5EF4-FFF2-40B4-BE49-F238E27FC236}">
                <a16:creationId xmlns:a16="http://schemas.microsoft.com/office/drawing/2014/main" id="{06ACCE48-F73E-403D-8EBF-41909E4294AE}"/>
              </a:ext>
            </a:extLst>
          </p:cNvPr>
          <p:cNvSpPr>
            <a:spLocks noGrp="1"/>
          </p:cNvSpPr>
          <p:nvPr>
            <p:ph type="sldNum" sz="quarter" idx="12"/>
          </p:nvPr>
        </p:nvSpPr>
        <p:spPr/>
        <p:txBody>
          <a:bodyPr/>
          <a:lstStyle/>
          <a:p>
            <a:fld id="{1B3A73EE-95E6-4363-B9FE-0A550A8F9AED}" type="slidenum">
              <a:rPr lang="de-DE" smtClean="0"/>
              <a:t>1</a:t>
            </a:fld>
            <a:endParaRPr lang="de-DE"/>
          </a:p>
        </p:txBody>
      </p:sp>
      <p:sp>
        <p:nvSpPr>
          <p:cNvPr id="13" name="Textfeld 12">
            <a:extLst>
              <a:ext uri="{FF2B5EF4-FFF2-40B4-BE49-F238E27FC236}">
                <a16:creationId xmlns:a16="http://schemas.microsoft.com/office/drawing/2014/main" id="{866D69EF-FE62-47C1-9137-21D353D2A002}"/>
              </a:ext>
            </a:extLst>
          </p:cNvPr>
          <p:cNvSpPr txBox="1"/>
          <p:nvPr/>
        </p:nvSpPr>
        <p:spPr>
          <a:xfrm>
            <a:off x="188007" y="1295399"/>
            <a:ext cx="10041309" cy="1938992"/>
          </a:xfrm>
          <a:prstGeom prst="rect">
            <a:avLst/>
          </a:prstGeom>
          <a:noFill/>
        </p:spPr>
        <p:txBody>
          <a:bodyPr wrap="square" rtlCol="0">
            <a:spAutoFit/>
          </a:bodyPr>
          <a:lstStyle/>
          <a:p>
            <a:pPr algn="ctr"/>
            <a:r>
              <a:rPr lang="de-DE" sz="4000" b="1" dirty="0">
                <a:latin typeface="Calibri" panose="020F0502020204030204" pitchFamily="34" charset="0"/>
                <a:cs typeface="Calibri" panose="020F0502020204030204" pitchFamily="34" charset="0"/>
              </a:rPr>
              <a:t>Vorausschauen – Mitmachen - Nachdenken</a:t>
            </a:r>
          </a:p>
          <a:p>
            <a:pPr algn="ctr"/>
            <a:r>
              <a:rPr lang="de-DE" sz="4000" b="1" dirty="0">
                <a:latin typeface="Calibri" panose="020F0502020204030204" pitchFamily="34" charset="0"/>
                <a:cs typeface="Calibri" panose="020F0502020204030204" pitchFamily="34" charset="0"/>
              </a:rPr>
              <a:t>Gesundheitsfördernde Ernährung </a:t>
            </a:r>
          </a:p>
          <a:p>
            <a:pPr algn="ctr"/>
            <a:r>
              <a:rPr lang="de-DE" sz="4000" b="1" dirty="0">
                <a:latin typeface="Calibri" panose="020F0502020204030204" pitchFamily="34" charset="0"/>
                <a:cs typeface="Calibri" panose="020F0502020204030204" pitchFamily="34" charset="0"/>
              </a:rPr>
              <a:t>in der </a:t>
            </a:r>
            <a:r>
              <a:rPr lang="de-DE" sz="4000" b="1" dirty="0" err="1">
                <a:latin typeface="Calibri" panose="020F0502020204030204" pitchFamily="34" charset="0"/>
                <a:cs typeface="Calibri" panose="020F0502020204030204" pitchFamily="34" charset="0"/>
              </a:rPr>
              <a:t>ErzieherInnenausbildung</a:t>
            </a:r>
            <a:endParaRPr lang="de-DE"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666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6ACCE48-F73E-403D-8EBF-41909E4294AE}"/>
              </a:ext>
            </a:extLst>
          </p:cNvPr>
          <p:cNvSpPr>
            <a:spLocks noGrp="1"/>
          </p:cNvSpPr>
          <p:nvPr>
            <p:ph type="sldNum" sz="quarter" idx="12"/>
          </p:nvPr>
        </p:nvSpPr>
        <p:spPr/>
        <p:txBody>
          <a:bodyPr/>
          <a:lstStyle/>
          <a:p>
            <a:fld id="{1B3A73EE-95E6-4363-B9FE-0A550A8F9AED}" type="slidenum">
              <a:rPr lang="de-DE" smtClean="0"/>
              <a:t>2</a:t>
            </a:fld>
            <a:endParaRPr lang="de-DE"/>
          </a:p>
        </p:txBody>
      </p:sp>
      <p:sp>
        <p:nvSpPr>
          <p:cNvPr id="3" name="Textfeld 2">
            <a:extLst>
              <a:ext uri="{FF2B5EF4-FFF2-40B4-BE49-F238E27FC236}">
                <a16:creationId xmlns:a16="http://schemas.microsoft.com/office/drawing/2014/main" id="{11A08318-B7F1-A78B-22E0-AF4FC1A9A6D3}"/>
              </a:ext>
            </a:extLst>
          </p:cNvPr>
          <p:cNvSpPr txBox="1"/>
          <p:nvPr/>
        </p:nvSpPr>
        <p:spPr>
          <a:xfrm>
            <a:off x="1683520" y="230736"/>
            <a:ext cx="5982057" cy="769441"/>
          </a:xfrm>
          <a:prstGeom prst="rect">
            <a:avLst/>
          </a:prstGeom>
          <a:noFill/>
        </p:spPr>
        <p:txBody>
          <a:bodyPr wrap="square" rtlCol="0">
            <a:spAutoFit/>
          </a:bodyPr>
          <a:lstStyle/>
          <a:p>
            <a:r>
              <a:rPr lang="de-DE" sz="4400" dirty="0"/>
              <a:t>Was Sie hier erwartet</a:t>
            </a:r>
          </a:p>
        </p:txBody>
      </p:sp>
      <p:sp>
        <p:nvSpPr>
          <p:cNvPr id="4" name="Textfeld 3">
            <a:extLst>
              <a:ext uri="{FF2B5EF4-FFF2-40B4-BE49-F238E27FC236}">
                <a16:creationId xmlns:a16="http://schemas.microsoft.com/office/drawing/2014/main" id="{52D4CEDC-7499-2399-09F7-18D9956A775C}"/>
              </a:ext>
            </a:extLst>
          </p:cNvPr>
          <p:cNvSpPr txBox="1"/>
          <p:nvPr/>
        </p:nvSpPr>
        <p:spPr>
          <a:xfrm>
            <a:off x="164468" y="1085018"/>
            <a:ext cx="3503631" cy="2677656"/>
          </a:xfrm>
          <a:prstGeom prst="rect">
            <a:avLst/>
          </a:prstGeom>
          <a:noFill/>
        </p:spPr>
        <p:txBody>
          <a:bodyPr wrap="square" rtlCol="0">
            <a:spAutoFit/>
          </a:bodyPr>
          <a:lstStyle/>
          <a:p>
            <a:pPr marL="358775" indent="-358775">
              <a:buAutoNum type="arabicPeriod"/>
            </a:pPr>
            <a:r>
              <a:rPr lang="de-DE" sz="2400" dirty="0"/>
              <a:t>Was sind die Ziele der ErzieherInnen-ausbildung hinsichtlich gesundheitsförderlicher Ernährung?</a:t>
            </a:r>
          </a:p>
          <a:p>
            <a:endParaRPr lang="de-DE" sz="2400" dirty="0"/>
          </a:p>
          <a:p>
            <a:r>
              <a:rPr lang="de-DE" sz="2400" dirty="0">
                <a:sym typeface="Wingdings" panose="05000000000000000000" pitchFamily="2" charset="2"/>
              </a:rPr>
              <a:t> </a:t>
            </a:r>
            <a:r>
              <a:rPr lang="de-DE" sz="2400" b="1" dirty="0">
                <a:sym typeface="Wingdings" panose="05000000000000000000" pitchFamily="2" charset="2"/>
              </a:rPr>
              <a:t>Zielebene</a:t>
            </a:r>
            <a:endParaRPr lang="de-DE" sz="2400" b="1" dirty="0"/>
          </a:p>
        </p:txBody>
      </p:sp>
      <p:pic>
        <p:nvPicPr>
          <p:cNvPr id="9" name="Grafik 8">
            <a:extLst>
              <a:ext uri="{FF2B5EF4-FFF2-40B4-BE49-F238E27FC236}">
                <a16:creationId xmlns:a16="http://schemas.microsoft.com/office/drawing/2014/main" id="{E4777E80-4F75-669D-A7DF-EDA99A16E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297" y="3719497"/>
            <a:ext cx="2344855" cy="2143197"/>
          </a:xfrm>
          <a:prstGeom prst="rect">
            <a:avLst/>
          </a:prstGeom>
        </p:spPr>
      </p:pic>
      <p:pic>
        <p:nvPicPr>
          <p:cNvPr id="7" name="Grafik 6">
            <a:extLst>
              <a:ext uri="{FF2B5EF4-FFF2-40B4-BE49-F238E27FC236}">
                <a16:creationId xmlns:a16="http://schemas.microsoft.com/office/drawing/2014/main" id="{2689A534-FAC4-E063-AAAC-132DAA022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97" y="3742890"/>
            <a:ext cx="1672938" cy="2096413"/>
          </a:xfrm>
          <a:prstGeom prst="rect">
            <a:avLst/>
          </a:prstGeom>
        </p:spPr>
      </p:pic>
      <p:sp>
        <p:nvSpPr>
          <p:cNvPr id="11" name="Textfeld 10">
            <a:extLst>
              <a:ext uri="{FF2B5EF4-FFF2-40B4-BE49-F238E27FC236}">
                <a16:creationId xmlns:a16="http://schemas.microsoft.com/office/drawing/2014/main" id="{DD00A80E-190B-F9EE-8473-EE1BBC6225E7}"/>
              </a:ext>
            </a:extLst>
          </p:cNvPr>
          <p:cNvSpPr txBox="1"/>
          <p:nvPr/>
        </p:nvSpPr>
        <p:spPr>
          <a:xfrm>
            <a:off x="7951510" y="5862696"/>
            <a:ext cx="1296186" cy="215444"/>
          </a:xfrm>
          <a:prstGeom prst="rect">
            <a:avLst/>
          </a:prstGeom>
          <a:noFill/>
        </p:spPr>
        <p:txBody>
          <a:bodyPr wrap="square">
            <a:spAutoFit/>
          </a:bodyPr>
          <a:lstStyle/>
          <a:p>
            <a:r>
              <a:rPr lang="de-DE" sz="800" dirty="0" err="1"/>
              <a:t>Pch.vector</a:t>
            </a:r>
            <a:r>
              <a:rPr lang="de-DE" sz="800" dirty="0"/>
              <a:t> - Freepik.com</a:t>
            </a:r>
          </a:p>
        </p:txBody>
      </p:sp>
      <p:pic>
        <p:nvPicPr>
          <p:cNvPr id="13" name="Grafik 12">
            <a:extLst>
              <a:ext uri="{FF2B5EF4-FFF2-40B4-BE49-F238E27FC236}">
                <a16:creationId xmlns:a16="http://schemas.microsoft.com/office/drawing/2014/main" id="{E09BDA1E-E533-A5A2-7A26-0EB4215D7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577" y="3495646"/>
            <a:ext cx="2696544" cy="2367050"/>
          </a:xfrm>
          <a:prstGeom prst="rect">
            <a:avLst/>
          </a:prstGeom>
        </p:spPr>
      </p:pic>
      <p:sp>
        <p:nvSpPr>
          <p:cNvPr id="14" name="Textfeld 13">
            <a:extLst>
              <a:ext uri="{FF2B5EF4-FFF2-40B4-BE49-F238E27FC236}">
                <a16:creationId xmlns:a16="http://schemas.microsoft.com/office/drawing/2014/main" id="{936B18BA-4FB7-793C-FC4C-8F8B976D9B7D}"/>
              </a:ext>
            </a:extLst>
          </p:cNvPr>
          <p:cNvSpPr txBox="1"/>
          <p:nvPr/>
        </p:nvSpPr>
        <p:spPr>
          <a:xfrm>
            <a:off x="3819886" y="1095380"/>
            <a:ext cx="3419900" cy="2954655"/>
          </a:xfrm>
          <a:prstGeom prst="rect">
            <a:avLst/>
          </a:prstGeom>
          <a:noFill/>
        </p:spPr>
        <p:txBody>
          <a:bodyPr wrap="square" rtlCol="0">
            <a:spAutoFit/>
          </a:bodyPr>
          <a:lstStyle/>
          <a:p>
            <a:pPr marL="265113" indent="-265113"/>
            <a:r>
              <a:rPr lang="de-DE" sz="2400" dirty="0"/>
              <a:t>2. Mit wem haben Sie es in der Ausbildung zu tun?</a:t>
            </a:r>
          </a:p>
          <a:p>
            <a:endParaRPr lang="de-DE" sz="2400" dirty="0"/>
          </a:p>
          <a:p>
            <a:endParaRPr lang="de-DE" sz="2400" dirty="0"/>
          </a:p>
          <a:p>
            <a:endParaRPr lang="de-DE" sz="2400" dirty="0"/>
          </a:p>
          <a:p>
            <a:r>
              <a:rPr lang="de-DE" sz="2400" dirty="0">
                <a:sym typeface="Wingdings" panose="05000000000000000000" pitchFamily="2" charset="2"/>
              </a:rPr>
              <a:t></a:t>
            </a:r>
            <a:r>
              <a:rPr lang="de-DE" sz="2400" b="1" dirty="0" err="1">
                <a:sym typeface="Wingdings" panose="05000000000000000000" pitchFamily="2" charset="2"/>
              </a:rPr>
              <a:t>TeilnehmerInnenebene</a:t>
            </a:r>
            <a:endParaRPr lang="de-DE" sz="2400" b="1" dirty="0"/>
          </a:p>
          <a:p>
            <a:endParaRPr lang="de-DE" dirty="0"/>
          </a:p>
        </p:txBody>
      </p:sp>
      <p:sp>
        <p:nvSpPr>
          <p:cNvPr id="15" name="Textfeld 14">
            <a:extLst>
              <a:ext uri="{FF2B5EF4-FFF2-40B4-BE49-F238E27FC236}">
                <a16:creationId xmlns:a16="http://schemas.microsoft.com/office/drawing/2014/main" id="{69D628BD-717B-46DD-CE95-56A0735117A1}"/>
              </a:ext>
            </a:extLst>
          </p:cNvPr>
          <p:cNvSpPr txBox="1"/>
          <p:nvPr/>
        </p:nvSpPr>
        <p:spPr>
          <a:xfrm>
            <a:off x="7355672" y="1085018"/>
            <a:ext cx="3348000" cy="2954655"/>
          </a:xfrm>
          <a:prstGeom prst="rect">
            <a:avLst/>
          </a:prstGeom>
          <a:noFill/>
        </p:spPr>
        <p:txBody>
          <a:bodyPr wrap="square" rtlCol="0">
            <a:spAutoFit/>
          </a:bodyPr>
          <a:lstStyle/>
          <a:p>
            <a:pPr marL="265113" indent="-265113"/>
            <a:r>
              <a:rPr lang="de-DE" sz="2400" dirty="0"/>
              <a:t>3. Wie können Sie Ihre Ziele mit Ihren TeilnehmerInnen erreichen?</a:t>
            </a:r>
          </a:p>
          <a:p>
            <a:endParaRPr lang="de-DE" sz="2400" dirty="0"/>
          </a:p>
          <a:p>
            <a:endParaRPr lang="de-DE" sz="2400" dirty="0"/>
          </a:p>
          <a:p>
            <a:r>
              <a:rPr lang="de-DE" sz="2400" dirty="0">
                <a:sym typeface="Wingdings" panose="05000000000000000000" pitchFamily="2" charset="2"/>
              </a:rPr>
              <a:t> </a:t>
            </a:r>
            <a:r>
              <a:rPr lang="de-DE" sz="2400" b="1" dirty="0">
                <a:sym typeface="Wingdings" panose="05000000000000000000" pitchFamily="2" charset="2"/>
              </a:rPr>
              <a:t>Methodenebene</a:t>
            </a:r>
            <a:endParaRPr lang="de-DE" sz="2400" b="1" dirty="0"/>
          </a:p>
          <a:p>
            <a:endParaRPr lang="de-DE" dirty="0"/>
          </a:p>
        </p:txBody>
      </p:sp>
    </p:spTree>
    <p:extLst>
      <p:ext uri="{BB962C8B-B14F-4D97-AF65-F5344CB8AC3E}">
        <p14:creationId xmlns:p14="http://schemas.microsoft.com/office/powerpoint/2010/main" val="154420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6ACCE48-F73E-403D-8EBF-41909E4294AE}"/>
              </a:ext>
            </a:extLst>
          </p:cNvPr>
          <p:cNvSpPr>
            <a:spLocks noGrp="1"/>
          </p:cNvSpPr>
          <p:nvPr>
            <p:ph type="sldNum" sz="quarter" idx="12"/>
          </p:nvPr>
        </p:nvSpPr>
        <p:spPr/>
        <p:txBody>
          <a:bodyPr/>
          <a:lstStyle/>
          <a:p>
            <a:fld id="{1B3A73EE-95E6-4363-B9FE-0A550A8F9AED}" type="slidenum">
              <a:rPr lang="de-DE" smtClean="0"/>
              <a:t>3</a:t>
            </a:fld>
            <a:endParaRPr lang="de-DE"/>
          </a:p>
        </p:txBody>
      </p:sp>
      <p:sp>
        <p:nvSpPr>
          <p:cNvPr id="3" name="Textfeld 2">
            <a:extLst>
              <a:ext uri="{FF2B5EF4-FFF2-40B4-BE49-F238E27FC236}">
                <a16:creationId xmlns:a16="http://schemas.microsoft.com/office/drawing/2014/main" id="{11A08318-B7F1-A78B-22E0-AF4FC1A9A6D3}"/>
              </a:ext>
            </a:extLst>
          </p:cNvPr>
          <p:cNvSpPr txBox="1"/>
          <p:nvPr/>
        </p:nvSpPr>
        <p:spPr>
          <a:xfrm>
            <a:off x="1683520" y="230736"/>
            <a:ext cx="5982057" cy="769441"/>
          </a:xfrm>
          <a:prstGeom prst="rect">
            <a:avLst/>
          </a:prstGeom>
          <a:noFill/>
        </p:spPr>
        <p:txBody>
          <a:bodyPr wrap="square" rtlCol="0">
            <a:spAutoFit/>
          </a:bodyPr>
          <a:lstStyle/>
          <a:p>
            <a:r>
              <a:rPr lang="de-DE" sz="4400" dirty="0"/>
              <a:t>Ausbildungsziele</a:t>
            </a:r>
          </a:p>
        </p:txBody>
      </p:sp>
      <p:sp>
        <p:nvSpPr>
          <p:cNvPr id="5" name="Textfeld 4">
            <a:extLst>
              <a:ext uri="{FF2B5EF4-FFF2-40B4-BE49-F238E27FC236}">
                <a16:creationId xmlns:a16="http://schemas.microsoft.com/office/drawing/2014/main" id="{A73ADD66-1B10-C554-2164-0CCB5E103239}"/>
              </a:ext>
            </a:extLst>
          </p:cNvPr>
          <p:cNvSpPr txBox="1"/>
          <p:nvPr/>
        </p:nvSpPr>
        <p:spPr>
          <a:xfrm>
            <a:off x="461472" y="1861476"/>
            <a:ext cx="9878939" cy="3693319"/>
          </a:xfrm>
          <a:prstGeom prst="rect">
            <a:avLst/>
          </a:prstGeom>
          <a:noFill/>
        </p:spPr>
        <p:txBody>
          <a:bodyPr wrap="square">
            <a:spAutoFit/>
          </a:bodyPr>
          <a:lstStyle/>
          <a:p>
            <a:r>
              <a:rPr lang="de-DE" dirty="0"/>
              <a:t>Die generalistische Ausbildung bereitet auf die selbstständige und eigenverantwortliche Arbeit</a:t>
            </a:r>
          </a:p>
          <a:p>
            <a:r>
              <a:rPr lang="de-DE" dirty="0"/>
              <a:t>als Fachkraft in den sozialpädagogischen Arbeitsfeldern Kindertageseinrichtungen, Kinder-</a:t>
            </a:r>
          </a:p>
          <a:p>
            <a:r>
              <a:rPr lang="de-DE" dirty="0"/>
              <a:t>und Jugendarbeit, …vor. … Erzieherinnen und Erzieher werden dazu befähigt, sich in ihrer Profession weiterzuentwickeln,….</a:t>
            </a:r>
          </a:p>
          <a:p>
            <a:r>
              <a:rPr lang="de-DE" dirty="0"/>
              <a:t>Ausgehend von den unterschiedlichen beruflichen Qualifikationen und Kompetenzen, zu denen sie führt, entwickelt die Fachschulausbildung auch eine berufliche Identität,… Die berufliche Identität ermöglicht es den Absolventinnen und Absolventen, die Herausforderungen des Berufsalltags zielgerichtet zu gestalten und Überforderungen zu vermeiden.</a:t>
            </a:r>
          </a:p>
          <a:p>
            <a:endParaRPr lang="de-DE" dirty="0"/>
          </a:p>
          <a:p>
            <a:pPr algn="r"/>
            <a:endParaRPr lang="de-DE" dirty="0"/>
          </a:p>
          <a:p>
            <a:pPr algn="r"/>
            <a:r>
              <a:rPr lang="de-DE" dirty="0"/>
              <a:t>Rahmenlehrplan</a:t>
            </a:r>
          </a:p>
          <a:p>
            <a:pPr algn="r"/>
            <a:r>
              <a:rPr lang="de-DE" dirty="0"/>
              <a:t>Staatliche Fachschule für Sozialpädagogik</a:t>
            </a:r>
          </a:p>
          <a:p>
            <a:pPr algn="r"/>
            <a:r>
              <a:rPr lang="de-DE" dirty="0"/>
              <a:t>Fassung vom 7.2.2022</a:t>
            </a:r>
          </a:p>
        </p:txBody>
      </p:sp>
    </p:spTree>
    <p:extLst>
      <p:ext uri="{BB962C8B-B14F-4D97-AF65-F5344CB8AC3E}">
        <p14:creationId xmlns:p14="http://schemas.microsoft.com/office/powerpoint/2010/main" val="238055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6ACCE48-F73E-403D-8EBF-41909E4294AE}"/>
              </a:ext>
            </a:extLst>
          </p:cNvPr>
          <p:cNvSpPr>
            <a:spLocks noGrp="1"/>
          </p:cNvSpPr>
          <p:nvPr>
            <p:ph type="sldNum" sz="quarter" idx="12"/>
          </p:nvPr>
        </p:nvSpPr>
        <p:spPr/>
        <p:txBody>
          <a:bodyPr/>
          <a:lstStyle/>
          <a:p>
            <a:fld id="{1B3A73EE-95E6-4363-B9FE-0A550A8F9AED}" type="slidenum">
              <a:rPr lang="de-DE" smtClean="0"/>
              <a:t>4</a:t>
            </a:fld>
            <a:endParaRPr lang="de-DE"/>
          </a:p>
        </p:txBody>
      </p:sp>
      <p:sp>
        <p:nvSpPr>
          <p:cNvPr id="3" name="Textfeld 2">
            <a:extLst>
              <a:ext uri="{FF2B5EF4-FFF2-40B4-BE49-F238E27FC236}">
                <a16:creationId xmlns:a16="http://schemas.microsoft.com/office/drawing/2014/main" id="{11A08318-B7F1-A78B-22E0-AF4FC1A9A6D3}"/>
              </a:ext>
            </a:extLst>
          </p:cNvPr>
          <p:cNvSpPr txBox="1"/>
          <p:nvPr/>
        </p:nvSpPr>
        <p:spPr>
          <a:xfrm>
            <a:off x="1683520" y="230736"/>
            <a:ext cx="8810715" cy="769441"/>
          </a:xfrm>
          <a:prstGeom prst="rect">
            <a:avLst/>
          </a:prstGeom>
          <a:noFill/>
        </p:spPr>
        <p:txBody>
          <a:bodyPr wrap="square" rtlCol="0">
            <a:spAutoFit/>
          </a:bodyPr>
          <a:lstStyle/>
          <a:p>
            <a:r>
              <a:rPr lang="de-DE" sz="4400" dirty="0"/>
              <a:t>Professionalität</a:t>
            </a:r>
          </a:p>
        </p:txBody>
      </p:sp>
      <p:sp>
        <p:nvSpPr>
          <p:cNvPr id="4" name="Textfeld 3">
            <a:extLst>
              <a:ext uri="{FF2B5EF4-FFF2-40B4-BE49-F238E27FC236}">
                <a16:creationId xmlns:a16="http://schemas.microsoft.com/office/drawing/2014/main" id="{05B0AA93-A4B5-921A-32BC-254B6CB3F741}"/>
              </a:ext>
            </a:extLst>
          </p:cNvPr>
          <p:cNvSpPr txBox="1"/>
          <p:nvPr/>
        </p:nvSpPr>
        <p:spPr>
          <a:xfrm>
            <a:off x="974220" y="1623701"/>
            <a:ext cx="10408777" cy="3970318"/>
          </a:xfrm>
          <a:prstGeom prst="rect">
            <a:avLst/>
          </a:prstGeom>
          <a:noFill/>
        </p:spPr>
        <p:txBody>
          <a:bodyPr wrap="square" rtlCol="0">
            <a:spAutoFit/>
          </a:bodyPr>
          <a:lstStyle/>
          <a:p>
            <a:pPr marL="285750" indent="-285750">
              <a:buFont typeface="Arial" panose="020B0604020202020204" pitchFamily="34" charset="0"/>
              <a:buChar char="•"/>
            </a:pPr>
            <a:r>
              <a:rPr lang="de-DE" dirty="0"/>
              <a:t>selbständig und eigenverantwortlich arbeiten		</a:t>
            </a:r>
          </a:p>
          <a:p>
            <a:pPr lvl="8" indent="1811338"/>
            <a:endParaRPr lang="de-DE" dirty="0"/>
          </a:p>
          <a:p>
            <a:endParaRPr lang="de-DE" dirty="0"/>
          </a:p>
          <a:p>
            <a:pPr marL="285750" indent="-285750">
              <a:buFont typeface="Arial" panose="020B0604020202020204" pitchFamily="34" charset="0"/>
              <a:buChar char="•"/>
            </a:pPr>
            <a:r>
              <a:rPr lang="de-DE" dirty="0"/>
              <a:t>sich weiter entwickeln in der Profession		</a:t>
            </a:r>
          </a:p>
          <a:p>
            <a:pPr marL="285750" indent="-285750">
              <a:buFont typeface="Arial" panose="020B0604020202020204" pitchFamily="34" charset="0"/>
              <a:buChar char="•"/>
            </a:pPr>
            <a:endParaRPr lang="de-DE" dirty="0"/>
          </a:p>
          <a:p>
            <a:endParaRPr lang="de-DE" dirty="0"/>
          </a:p>
          <a:p>
            <a:pPr marL="285750" indent="-285750">
              <a:buFont typeface="Arial" panose="020B0604020202020204" pitchFamily="34" charset="0"/>
              <a:buChar char="•"/>
            </a:pPr>
            <a:r>
              <a:rPr lang="de-DE" dirty="0"/>
              <a:t>sich identifizieren mit der Profession		</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Herausforderungen zielgerichtet gestalten				</a:t>
            </a:r>
          </a:p>
          <a:p>
            <a:pPr marL="285750" indent="5183188"/>
            <a:endParaRPr lang="de-DE" dirty="0"/>
          </a:p>
          <a:p>
            <a:endParaRPr lang="de-DE" dirty="0"/>
          </a:p>
          <a:p>
            <a:pPr marL="285750" indent="-285750">
              <a:buFont typeface="Arial" panose="020B0604020202020204" pitchFamily="34" charset="0"/>
              <a:buChar char="•"/>
            </a:pPr>
            <a:r>
              <a:rPr lang="de-DE" dirty="0"/>
              <a:t>Überforderungen vermeiden			</a:t>
            </a:r>
          </a:p>
          <a:p>
            <a:endParaRPr lang="de-DE" dirty="0"/>
          </a:p>
        </p:txBody>
      </p:sp>
    </p:spTree>
    <p:extLst>
      <p:ext uri="{BB962C8B-B14F-4D97-AF65-F5344CB8AC3E}">
        <p14:creationId xmlns:p14="http://schemas.microsoft.com/office/powerpoint/2010/main" val="295318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6ACCE48-F73E-403D-8EBF-41909E4294AE}"/>
              </a:ext>
            </a:extLst>
          </p:cNvPr>
          <p:cNvSpPr>
            <a:spLocks noGrp="1"/>
          </p:cNvSpPr>
          <p:nvPr>
            <p:ph type="sldNum" sz="quarter" idx="12"/>
          </p:nvPr>
        </p:nvSpPr>
        <p:spPr/>
        <p:txBody>
          <a:bodyPr/>
          <a:lstStyle/>
          <a:p>
            <a:fld id="{1B3A73EE-95E6-4363-B9FE-0A550A8F9AED}" type="slidenum">
              <a:rPr lang="de-DE" smtClean="0"/>
              <a:t>5</a:t>
            </a:fld>
            <a:endParaRPr lang="de-DE"/>
          </a:p>
        </p:txBody>
      </p:sp>
      <p:sp>
        <p:nvSpPr>
          <p:cNvPr id="3" name="Textfeld 2">
            <a:extLst>
              <a:ext uri="{FF2B5EF4-FFF2-40B4-BE49-F238E27FC236}">
                <a16:creationId xmlns:a16="http://schemas.microsoft.com/office/drawing/2014/main" id="{11A08318-B7F1-A78B-22E0-AF4FC1A9A6D3}"/>
              </a:ext>
            </a:extLst>
          </p:cNvPr>
          <p:cNvSpPr txBox="1"/>
          <p:nvPr/>
        </p:nvSpPr>
        <p:spPr>
          <a:xfrm>
            <a:off x="1683520" y="230736"/>
            <a:ext cx="8810715" cy="769441"/>
          </a:xfrm>
          <a:prstGeom prst="rect">
            <a:avLst/>
          </a:prstGeom>
          <a:noFill/>
        </p:spPr>
        <p:txBody>
          <a:bodyPr wrap="square" rtlCol="0">
            <a:spAutoFit/>
          </a:bodyPr>
          <a:lstStyle/>
          <a:p>
            <a:r>
              <a:rPr lang="de-DE" sz="4400" dirty="0"/>
              <a:t>Professionalität und Ernährung</a:t>
            </a:r>
          </a:p>
        </p:txBody>
      </p:sp>
      <p:sp>
        <p:nvSpPr>
          <p:cNvPr id="4" name="Textfeld 3">
            <a:extLst>
              <a:ext uri="{FF2B5EF4-FFF2-40B4-BE49-F238E27FC236}">
                <a16:creationId xmlns:a16="http://schemas.microsoft.com/office/drawing/2014/main" id="{05B0AA93-A4B5-921A-32BC-254B6CB3F741}"/>
              </a:ext>
            </a:extLst>
          </p:cNvPr>
          <p:cNvSpPr txBox="1"/>
          <p:nvPr/>
        </p:nvSpPr>
        <p:spPr>
          <a:xfrm>
            <a:off x="974220" y="1623701"/>
            <a:ext cx="10408777" cy="3970318"/>
          </a:xfrm>
          <a:prstGeom prst="rect">
            <a:avLst/>
          </a:prstGeom>
          <a:noFill/>
        </p:spPr>
        <p:txBody>
          <a:bodyPr wrap="square" rtlCol="0">
            <a:spAutoFit/>
          </a:bodyPr>
          <a:lstStyle/>
          <a:p>
            <a:pPr marL="285750" indent="-285750">
              <a:buFont typeface="Arial" panose="020B0604020202020204" pitchFamily="34" charset="0"/>
              <a:buChar char="•"/>
            </a:pPr>
            <a:r>
              <a:rPr lang="de-DE" dirty="0"/>
              <a:t>selbständig und eigenverantwortlich arbeiten		erkennen und entscheiden,</a:t>
            </a:r>
          </a:p>
          <a:p>
            <a:pPr lvl="8" indent="1811338"/>
            <a:r>
              <a:rPr lang="de-DE" dirty="0"/>
              <a:t>Konsequenzen tragen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sich weiter entwickeln in der Profession		Wissen und Fähigkeiten erwerben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sich identifizieren mit der Profession		Haltung teilen und Ziele verfolgen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Herausforderungen zielgerichtet gestalten		mit Widerständen umgehen,		</a:t>
            </a:r>
          </a:p>
          <a:p>
            <a:pPr marL="285750" indent="5183188"/>
            <a:r>
              <a:rPr lang="de-DE" dirty="0"/>
              <a:t>Prozesse planen, Methoden einsetzen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Überforderungen vermeiden			Grenzen erkennen und einhalten</a:t>
            </a:r>
          </a:p>
          <a:p>
            <a:endParaRPr lang="de-DE" dirty="0"/>
          </a:p>
        </p:txBody>
      </p:sp>
      <p:sp>
        <p:nvSpPr>
          <p:cNvPr id="5" name="Pfeil: nach rechts 4">
            <a:extLst>
              <a:ext uri="{FF2B5EF4-FFF2-40B4-BE49-F238E27FC236}">
                <a16:creationId xmlns:a16="http://schemas.microsoft.com/office/drawing/2014/main" id="{233419D6-A2A3-D053-470B-8D51D6514433}"/>
              </a:ext>
            </a:extLst>
          </p:cNvPr>
          <p:cNvSpPr/>
          <p:nvPr/>
        </p:nvSpPr>
        <p:spPr>
          <a:xfrm>
            <a:off x="5772682" y="1732154"/>
            <a:ext cx="632389" cy="18800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id="{0438910F-99B7-AA8A-104E-F6E18558012B}"/>
              </a:ext>
            </a:extLst>
          </p:cNvPr>
          <p:cNvSpPr/>
          <p:nvPr/>
        </p:nvSpPr>
        <p:spPr>
          <a:xfrm>
            <a:off x="5772681" y="2519271"/>
            <a:ext cx="632389" cy="18800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id="{2B7765AF-C520-61F6-61FD-95B8144C1E06}"/>
              </a:ext>
            </a:extLst>
          </p:cNvPr>
          <p:cNvSpPr/>
          <p:nvPr/>
        </p:nvSpPr>
        <p:spPr>
          <a:xfrm>
            <a:off x="5772680" y="3319017"/>
            <a:ext cx="632389" cy="18800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a:extLst>
              <a:ext uri="{FF2B5EF4-FFF2-40B4-BE49-F238E27FC236}">
                <a16:creationId xmlns:a16="http://schemas.microsoft.com/office/drawing/2014/main" id="{EBDFB0AC-D394-CC6F-81BE-24A68D75FC05}"/>
              </a:ext>
            </a:extLst>
          </p:cNvPr>
          <p:cNvSpPr/>
          <p:nvPr/>
        </p:nvSpPr>
        <p:spPr>
          <a:xfrm>
            <a:off x="5772679" y="4184725"/>
            <a:ext cx="632389" cy="18800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5D5983FE-80D6-F1CD-70E0-53C681E9ECC9}"/>
              </a:ext>
            </a:extLst>
          </p:cNvPr>
          <p:cNvSpPr/>
          <p:nvPr/>
        </p:nvSpPr>
        <p:spPr>
          <a:xfrm>
            <a:off x="5772678" y="5046292"/>
            <a:ext cx="632389" cy="18800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3595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6ACCE48-F73E-403D-8EBF-41909E4294AE}"/>
              </a:ext>
            </a:extLst>
          </p:cNvPr>
          <p:cNvSpPr>
            <a:spLocks noGrp="1"/>
          </p:cNvSpPr>
          <p:nvPr>
            <p:ph type="sldNum" sz="quarter" idx="12"/>
          </p:nvPr>
        </p:nvSpPr>
        <p:spPr/>
        <p:txBody>
          <a:bodyPr/>
          <a:lstStyle/>
          <a:p>
            <a:fld id="{1B3A73EE-95E6-4363-B9FE-0A550A8F9AED}" type="slidenum">
              <a:rPr lang="de-DE" smtClean="0"/>
              <a:t>6</a:t>
            </a:fld>
            <a:endParaRPr lang="de-DE"/>
          </a:p>
        </p:txBody>
      </p:sp>
      <p:sp>
        <p:nvSpPr>
          <p:cNvPr id="3" name="Textfeld 2">
            <a:extLst>
              <a:ext uri="{FF2B5EF4-FFF2-40B4-BE49-F238E27FC236}">
                <a16:creationId xmlns:a16="http://schemas.microsoft.com/office/drawing/2014/main" id="{11A08318-B7F1-A78B-22E0-AF4FC1A9A6D3}"/>
              </a:ext>
            </a:extLst>
          </p:cNvPr>
          <p:cNvSpPr txBox="1"/>
          <p:nvPr/>
        </p:nvSpPr>
        <p:spPr>
          <a:xfrm>
            <a:off x="1683521" y="230736"/>
            <a:ext cx="6939186" cy="769441"/>
          </a:xfrm>
          <a:prstGeom prst="rect">
            <a:avLst/>
          </a:prstGeom>
          <a:noFill/>
        </p:spPr>
        <p:txBody>
          <a:bodyPr wrap="square" rtlCol="0">
            <a:spAutoFit/>
          </a:bodyPr>
          <a:lstStyle/>
          <a:p>
            <a:r>
              <a:rPr lang="de-DE" sz="4400" dirty="0" err="1"/>
              <a:t>AusbildungsteilnehmerInnen</a:t>
            </a:r>
            <a:endParaRPr lang="de-DE" sz="4400" dirty="0"/>
          </a:p>
        </p:txBody>
      </p:sp>
      <p:pic>
        <p:nvPicPr>
          <p:cNvPr id="5" name="Grafik 4">
            <a:extLst>
              <a:ext uri="{FF2B5EF4-FFF2-40B4-BE49-F238E27FC236}">
                <a16:creationId xmlns:a16="http://schemas.microsoft.com/office/drawing/2014/main" id="{4C1DC903-759E-06A0-08E1-5E9116E02A39}"/>
              </a:ext>
            </a:extLst>
          </p:cNvPr>
          <p:cNvPicPr>
            <a:picLocks noChangeAspect="1"/>
          </p:cNvPicPr>
          <p:nvPr/>
        </p:nvPicPr>
        <p:blipFill>
          <a:blip r:embed="rId2"/>
          <a:stretch>
            <a:fillRect/>
          </a:stretch>
        </p:blipFill>
        <p:spPr>
          <a:xfrm>
            <a:off x="0" y="1000176"/>
            <a:ext cx="10352718" cy="4588773"/>
          </a:xfrm>
          <a:prstGeom prst="rect">
            <a:avLst/>
          </a:prstGeom>
        </p:spPr>
      </p:pic>
      <p:sp>
        <p:nvSpPr>
          <p:cNvPr id="6" name="Textfeld 5">
            <a:extLst>
              <a:ext uri="{FF2B5EF4-FFF2-40B4-BE49-F238E27FC236}">
                <a16:creationId xmlns:a16="http://schemas.microsoft.com/office/drawing/2014/main" id="{2CA92B34-5333-6735-6251-070F6757E472}"/>
              </a:ext>
            </a:extLst>
          </p:cNvPr>
          <p:cNvSpPr txBox="1"/>
          <p:nvPr/>
        </p:nvSpPr>
        <p:spPr>
          <a:xfrm>
            <a:off x="1974077" y="1683520"/>
            <a:ext cx="1187867" cy="261610"/>
          </a:xfrm>
          <a:prstGeom prst="rect">
            <a:avLst/>
          </a:prstGeom>
          <a:noFill/>
        </p:spPr>
        <p:txBody>
          <a:bodyPr wrap="square" rtlCol="0">
            <a:spAutoFit/>
          </a:bodyPr>
          <a:lstStyle/>
          <a:p>
            <a:r>
              <a:rPr lang="de-DE" sz="1100" dirty="0">
                <a:solidFill>
                  <a:schemeClr val="tx1">
                    <a:lumMod val="50000"/>
                    <a:lumOff val="50000"/>
                  </a:schemeClr>
                </a:solidFill>
              </a:rPr>
              <a:t>geb.1946-1964</a:t>
            </a:r>
          </a:p>
        </p:txBody>
      </p:sp>
      <p:sp>
        <p:nvSpPr>
          <p:cNvPr id="7" name="Textfeld 6">
            <a:extLst>
              <a:ext uri="{FF2B5EF4-FFF2-40B4-BE49-F238E27FC236}">
                <a16:creationId xmlns:a16="http://schemas.microsoft.com/office/drawing/2014/main" id="{61B06E40-77DA-91AD-ADC5-BDBBF08C9089}"/>
              </a:ext>
            </a:extLst>
          </p:cNvPr>
          <p:cNvSpPr txBox="1"/>
          <p:nvPr/>
        </p:nvSpPr>
        <p:spPr>
          <a:xfrm>
            <a:off x="4006551" y="1683520"/>
            <a:ext cx="1187867" cy="261610"/>
          </a:xfrm>
          <a:prstGeom prst="rect">
            <a:avLst/>
          </a:prstGeom>
          <a:noFill/>
        </p:spPr>
        <p:txBody>
          <a:bodyPr wrap="square" rtlCol="0">
            <a:spAutoFit/>
          </a:bodyPr>
          <a:lstStyle/>
          <a:p>
            <a:r>
              <a:rPr lang="de-DE" sz="1100" dirty="0">
                <a:solidFill>
                  <a:schemeClr val="tx1">
                    <a:lumMod val="50000"/>
                    <a:lumOff val="50000"/>
                  </a:schemeClr>
                </a:solidFill>
              </a:rPr>
              <a:t>geb. 1965-1979</a:t>
            </a:r>
          </a:p>
        </p:txBody>
      </p:sp>
      <p:sp>
        <p:nvSpPr>
          <p:cNvPr id="8" name="Textfeld 7">
            <a:extLst>
              <a:ext uri="{FF2B5EF4-FFF2-40B4-BE49-F238E27FC236}">
                <a16:creationId xmlns:a16="http://schemas.microsoft.com/office/drawing/2014/main" id="{042CB11D-2B49-09AE-CF31-33A490BA0E0F}"/>
              </a:ext>
            </a:extLst>
          </p:cNvPr>
          <p:cNvSpPr txBox="1"/>
          <p:nvPr/>
        </p:nvSpPr>
        <p:spPr>
          <a:xfrm>
            <a:off x="7014669" y="1655032"/>
            <a:ext cx="1086741" cy="261610"/>
          </a:xfrm>
          <a:prstGeom prst="rect">
            <a:avLst/>
          </a:prstGeom>
          <a:noFill/>
        </p:spPr>
        <p:txBody>
          <a:bodyPr wrap="square" rtlCol="0">
            <a:spAutoFit/>
          </a:bodyPr>
          <a:lstStyle/>
          <a:p>
            <a:r>
              <a:rPr lang="de-DE" sz="1100" dirty="0">
                <a:solidFill>
                  <a:schemeClr val="tx1">
                    <a:lumMod val="50000"/>
                    <a:lumOff val="50000"/>
                  </a:schemeClr>
                </a:solidFill>
              </a:rPr>
              <a:t>geb. 1980-1995</a:t>
            </a:r>
          </a:p>
        </p:txBody>
      </p:sp>
      <p:sp>
        <p:nvSpPr>
          <p:cNvPr id="9" name="Textfeld 8">
            <a:extLst>
              <a:ext uri="{FF2B5EF4-FFF2-40B4-BE49-F238E27FC236}">
                <a16:creationId xmlns:a16="http://schemas.microsoft.com/office/drawing/2014/main" id="{B7CFB237-D970-777C-E63E-65C01A67794F}"/>
              </a:ext>
            </a:extLst>
          </p:cNvPr>
          <p:cNvSpPr txBox="1"/>
          <p:nvPr/>
        </p:nvSpPr>
        <p:spPr>
          <a:xfrm>
            <a:off x="8978781" y="1655032"/>
            <a:ext cx="1019794" cy="261610"/>
          </a:xfrm>
          <a:prstGeom prst="rect">
            <a:avLst/>
          </a:prstGeom>
          <a:noFill/>
        </p:spPr>
        <p:txBody>
          <a:bodyPr wrap="square" rtlCol="0">
            <a:spAutoFit/>
          </a:bodyPr>
          <a:lstStyle/>
          <a:p>
            <a:r>
              <a:rPr lang="de-DE" sz="1100" dirty="0">
                <a:solidFill>
                  <a:schemeClr val="tx1">
                    <a:lumMod val="50000"/>
                    <a:lumOff val="50000"/>
                  </a:schemeClr>
                </a:solidFill>
              </a:rPr>
              <a:t>geb. seit 1996</a:t>
            </a:r>
          </a:p>
        </p:txBody>
      </p:sp>
      <p:sp>
        <p:nvSpPr>
          <p:cNvPr id="4" name="Textfeld 3">
            <a:extLst>
              <a:ext uri="{FF2B5EF4-FFF2-40B4-BE49-F238E27FC236}">
                <a16:creationId xmlns:a16="http://schemas.microsoft.com/office/drawing/2014/main" id="{90A22109-4AF4-D340-9B63-75F53203A623}"/>
              </a:ext>
            </a:extLst>
          </p:cNvPr>
          <p:cNvSpPr txBox="1"/>
          <p:nvPr/>
        </p:nvSpPr>
        <p:spPr>
          <a:xfrm>
            <a:off x="0" y="5952092"/>
            <a:ext cx="3459637" cy="215444"/>
          </a:xfrm>
          <a:prstGeom prst="rect">
            <a:avLst/>
          </a:prstGeom>
          <a:noFill/>
        </p:spPr>
        <p:txBody>
          <a:bodyPr wrap="square" rtlCol="0">
            <a:spAutoFit/>
          </a:bodyPr>
          <a:lstStyle/>
          <a:p>
            <a:r>
              <a:rPr lang="de-DE" sz="800" dirty="0"/>
              <a:t>aus: Martina Mangelsdorf: Von Babyboomer bis Generation Z, </a:t>
            </a:r>
            <a:r>
              <a:rPr lang="de-DE" sz="800" dirty="0" err="1"/>
              <a:t>Gabal</a:t>
            </a:r>
            <a:r>
              <a:rPr lang="de-DE" sz="800" dirty="0"/>
              <a:t> Verlag</a:t>
            </a:r>
          </a:p>
        </p:txBody>
      </p:sp>
    </p:spTree>
    <p:extLst>
      <p:ext uri="{BB962C8B-B14F-4D97-AF65-F5344CB8AC3E}">
        <p14:creationId xmlns:p14="http://schemas.microsoft.com/office/powerpoint/2010/main" val="197293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6ACCE48-F73E-403D-8EBF-41909E4294AE}"/>
              </a:ext>
            </a:extLst>
          </p:cNvPr>
          <p:cNvSpPr>
            <a:spLocks noGrp="1"/>
          </p:cNvSpPr>
          <p:nvPr>
            <p:ph type="sldNum" sz="quarter" idx="12"/>
          </p:nvPr>
        </p:nvSpPr>
        <p:spPr/>
        <p:txBody>
          <a:bodyPr/>
          <a:lstStyle/>
          <a:p>
            <a:fld id="{1B3A73EE-95E6-4363-B9FE-0A550A8F9AED}" type="slidenum">
              <a:rPr lang="de-DE" smtClean="0"/>
              <a:t>7</a:t>
            </a:fld>
            <a:endParaRPr lang="de-DE"/>
          </a:p>
        </p:txBody>
      </p:sp>
      <p:sp>
        <p:nvSpPr>
          <p:cNvPr id="3" name="Textfeld 2">
            <a:extLst>
              <a:ext uri="{FF2B5EF4-FFF2-40B4-BE49-F238E27FC236}">
                <a16:creationId xmlns:a16="http://schemas.microsoft.com/office/drawing/2014/main" id="{11A08318-B7F1-A78B-22E0-AF4FC1A9A6D3}"/>
              </a:ext>
            </a:extLst>
          </p:cNvPr>
          <p:cNvSpPr txBox="1"/>
          <p:nvPr/>
        </p:nvSpPr>
        <p:spPr>
          <a:xfrm>
            <a:off x="1558858" y="-106114"/>
            <a:ext cx="8588524" cy="1200329"/>
          </a:xfrm>
          <a:prstGeom prst="rect">
            <a:avLst/>
          </a:prstGeom>
          <a:noFill/>
        </p:spPr>
        <p:txBody>
          <a:bodyPr wrap="square" rtlCol="0">
            <a:spAutoFit/>
          </a:bodyPr>
          <a:lstStyle/>
          <a:p>
            <a:r>
              <a:rPr lang="de-DE" sz="3600" dirty="0"/>
              <a:t>Zur/m ernährungsbewussten </a:t>
            </a:r>
          </a:p>
          <a:p>
            <a:r>
              <a:rPr lang="de-DE" sz="3600" dirty="0"/>
              <a:t>Erzieher/in ausbilden</a:t>
            </a:r>
          </a:p>
        </p:txBody>
      </p:sp>
      <p:pic>
        <p:nvPicPr>
          <p:cNvPr id="10" name="Grafik 9">
            <a:extLst>
              <a:ext uri="{FF2B5EF4-FFF2-40B4-BE49-F238E27FC236}">
                <a16:creationId xmlns:a16="http://schemas.microsoft.com/office/drawing/2014/main" id="{C32D7703-22B9-6EB4-5B37-9B0DAB40C068}"/>
              </a:ext>
            </a:extLst>
          </p:cNvPr>
          <p:cNvPicPr>
            <a:picLocks noChangeAspect="1"/>
          </p:cNvPicPr>
          <p:nvPr/>
        </p:nvPicPr>
        <p:blipFill>
          <a:blip r:embed="rId2"/>
          <a:stretch>
            <a:fillRect/>
          </a:stretch>
        </p:blipFill>
        <p:spPr>
          <a:xfrm>
            <a:off x="2925586" y="1131962"/>
            <a:ext cx="4981575" cy="4667250"/>
          </a:xfrm>
          <a:prstGeom prst="rect">
            <a:avLst/>
          </a:prstGeom>
        </p:spPr>
      </p:pic>
      <p:sp>
        <p:nvSpPr>
          <p:cNvPr id="11" name="Textfeld 10">
            <a:extLst>
              <a:ext uri="{FF2B5EF4-FFF2-40B4-BE49-F238E27FC236}">
                <a16:creationId xmlns:a16="http://schemas.microsoft.com/office/drawing/2014/main" id="{0C0EE5DC-963E-87C0-4146-B44FD241781F}"/>
              </a:ext>
            </a:extLst>
          </p:cNvPr>
          <p:cNvSpPr txBox="1"/>
          <p:nvPr/>
        </p:nvSpPr>
        <p:spPr>
          <a:xfrm>
            <a:off x="3999149" y="1185013"/>
            <a:ext cx="1086741" cy="261610"/>
          </a:xfrm>
          <a:prstGeom prst="rect">
            <a:avLst/>
          </a:prstGeom>
          <a:noFill/>
        </p:spPr>
        <p:txBody>
          <a:bodyPr wrap="square" rtlCol="0">
            <a:spAutoFit/>
          </a:bodyPr>
          <a:lstStyle/>
          <a:p>
            <a:r>
              <a:rPr lang="de-DE" sz="1100" dirty="0">
                <a:solidFill>
                  <a:schemeClr val="tx1">
                    <a:lumMod val="50000"/>
                    <a:lumOff val="50000"/>
                  </a:schemeClr>
                </a:solidFill>
              </a:rPr>
              <a:t>geb. 1980-1995</a:t>
            </a:r>
          </a:p>
        </p:txBody>
      </p:sp>
      <p:sp>
        <p:nvSpPr>
          <p:cNvPr id="12" name="Textfeld 11">
            <a:extLst>
              <a:ext uri="{FF2B5EF4-FFF2-40B4-BE49-F238E27FC236}">
                <a16:creationId xmlns:a16="http://schemas.microsoft.com/office/drawing/2014/main" id="{CF52680C-3C60-3B3C-E810-EBC5F1EF42EA}"/>
              </a:ext>
            </a:extLst>
          </p:cNvPr>
          <p:cNvSpPr txBox="1"/>
          <p:nvPr/>
        </p:nvSpPr>
        <p:spPr>
          <a:xfrm>
            <a:off x="6385223" y="1185013"/>
            <a:ext cx="1019794" cy="261610"/>
          </a:xfrm>
          <a:prstGeom prst="rect">
            <a:avLst/>
          </a:prstGeom>
          <a:noFill/>
        </p:spPr>
        <p:txBody>
          <a:bodyPr wrap="square" rtlCol="0">
            <a:spAutoFit/>
          </a:bodyPr>
          <a:lstStyle/>
          <a:p>
            <a:r>
              <a:rPr lang="de-DE" sz="1100" dirty="0">
                <a:solidFill>
                  <a:schemeClr val="tx1">
                    <a:lumMod val="50000"/>
                    <a:lumOff val="50000"/>
                  </a:schemeClr>
                </a:solidFill>
              </a:rPr>
              <a:t>geb. seit 1996</a:t>
            </a:r>
          </a:p>
        </p:txBody>
      </p:sp>
      <p:sp>
        <p:nvSpPr>
          <p:cNvPr id="15" name="Textfeld 14">
            <a:extLst>
              <a:ext uri="{FF2B5EF4-FFF2-40B4-BE49-F238E27FC236}">
                <a16:creationId xmlns:a16="http://schemas.microsoft.com/office/drawing/2014/main" id="{636D769B-3BC6-95CA-73BA-2426CF81C242}"/>
              </a:ext>
            </a:extLst>
          </p:cNvPr>
          <p:cNvSpPr txBox="1"/>
          <p:nvPr/>
        </p:nvSpPr>
        <p:spPr>
          <a:xfrm>
            <a:off x="7843101" y="2256799"/>
            <a:ext cx="3166059" cy="830997"/>
          </a:xfrm>
          <a:prstGeom prst="rect">
            <a:avLst/>
          </a:prstGeom>
          <a:noFill/>
        </p:spPr>
        <p:txBody>
          <a:bodyPr wrap="square" rtlCol="0">
            <a:spAutoFit/>
          </a:bodyPr>
          <a:lstStyle/>
          <a:p>
            <a:r>
              <a:rPr lang="de-DE" sz="1200" dirty="0"/>
              <a:t>praktisch und spielerisch, Tests , virtual </a:t>
            </a:r>
            <a:r>
              <a:rPr lang="de-DE" sz="1200" dirty="0" err="1"/>
              <a:t>reality</a:t>
            </a:r>
            <a:r>
              <a:rPr lang="de-DE" sz="1200" dirty="0"/>
              <a:t>, Film für Kinder selbst erstellen, </a:t>
            </a:r>
            <a:r>
              <a:rPr lang="de-DE" sz="1200" dirty="0" err="1"/>
              <a:t>storytelling</a:t>
            </a:r>
            <a:r>
              <a:rPr lang="de-DE" sz="1200" dirty="0"/>
              <a:t>, schnelle Rückmeldung bei der Selbsterarbeitung von Inhalten </a:t>
            </a:r>
          </a:p>
        </p:txBody>
      </p:sp>
      <p:sp>
        <p:nvSpPr>
          <p:cNvPr id="16" name="Textfeld 15">
            <a:extLst>
              <a:ext uri="{FF2B5EF4-FFF2-40B4-BE49-F238E27FC236}">
                <a16:creationId xmlns:a16="http://schemas.microsoft.com/office/drawing/2014/main" id="{6EF766C1-2017-4513-B721-FBDE81F66E11}"/>
              </a:ext>
            </a:extLst>
          </p:cNvPr>
          <p:cNvSpPr txBox="1"/>
          <p:nvPr/>
        </p:nvSpPr>
        <p:spPr>
          <a:xfrm>
            <a:off x="7907161" y="3318529"/>
            <a:ext cx="2798415" cy="461665"/>
          </a:xfrm>
          <a:prstGeom prst="rect">
            <a:avLst/>
          </a:prstGeom>
          <a:noFill/>
        </p:spPr>
        <p:txBody>
          <a:bodyPr wrap="square" rtlCol="0">
            <a:spAutoFit/>
          </a:bodyPr>
          <a:lstStyle/>
          <a:p>
            <a:r>
              <a:rPr lang="de-DE" sz="1200" dirty="0"/>
              <a:t>möglicher Ansatzpunkt: containern, vegane Ernährung, </a:t>
            </a:r>
            <a:r>
              <a:rPr lang="de-DE" sz="1200" dirty="0" err="1"/>
              <a:t>zero</a:t>
            </a:r>
            <a:r>
              <a:rPr lang="de-DE" sz="1200" dirty="0"/>
              <a:t> </a:t>
            </a:r>
            <a:r>
              <a:rPr lang="de-DE" sz="1200" dirty="0" err="1"/>
              <a:t>waste</a:t>
            </a:r>
            <a:r>
              <a:rPr lang="de-DE" sz="1200" dirty="0"/>
              <a:t>, Klima </a:t>
            </a:r>
          </a:p>
        </p:txBody>
      </p:sp>
      <p:sp>
        <p:nvSpPr>
          <p:cNvPr id="17" name="Textfeld 16">
            <a:extLst>
              <a:ext uri="{FF2B5EF4-FFF2-40B4-BE49-F238E27FC236}">
                <a16:creationId xmlns:a16="http://schemas.microsoft.com/office/drawing/2014/main" id="{DA0979C9-0E5C-F90F-4296-8E7D46A7E04F}"/>
              </a:ext>
            </a:extLst>
          </p:cNvPr>
          <p:cNvSpPr txBox="1"/>
          <p:nvPr/>
        </p:nvSpPr>
        <p:spPr>
          <a:xfrm>
            <a:off x="75414" y="3318529"/>
            <a:ext cx="2683763" cy="646331"/>
          </a:xfrm>
          <a:prstGeom prst="rect">
            <a:avLst/>
          </a:prstGeom>
          <a:noFill/>
        </p:spPr>
        <p:txBody>
          <a:bodyPr wrap="square" rtlCol="0">
            <a:spAutoFit/>
          </a:bodyPr>
          <a:lstStyle/>
          <a:p>
            <a:r>
              <a:rPr lang="de-DE" sz="1200" dirty="0"/>
              <a:t>möglicher Ansatzpunkt: </a:t>
            </a:r>
            <a:r>
              <a:rPr lang="de-DE" sz="1200" dirty="0" err="1"/>
              <a:t>convenience</a:t>
            </a:r>
            <a:r>
              <a:rPr lang="de-DE" sz="1200" dirty="0"/>
              <a:t> </a:t>
            </a:r>
            <a:r>
              <a:rPr lang="de-DE" sz="1200" dirty="0" err="1"/>
              <a:t>food</a:t>
            </a:r>
            <a:r>
              <a:rPr lang="de-DE" sz="1200" dirty="0"/>
              <a:t>, Lebensmittelproduktion, Genuss und Konsum </a:t>
            </a:r>
          </a:p>
        </p:txBody>
      </p:sp>
      <p:sp>
        <p:nvSpPr>
          <p:cNvPr id="18" name="Textfeld 17">
            <a:extLst>
              <a:ext uri="{FF2B5EF4-FFF2-40B4-BE49-F238E27FC236}">
                <a16:creationId xmlns:a16="http://schemas.microsoft.com/office/drawing/2014/main" id="{1E2739ED-2F43-7BD0-146D-EEBA87130214}"/>
              </a:ext>
            </a:extLst>
          </p:cNvPr>
          <p:cNvSpPr txBox="1"/>
          <p:nvPr/>
        </p:nvSpPr>
        <p:spPr>
          <a:xfrm>
            <a:off x="0" y="2256798"/>
            <a:ext cx="2925586" cy="830997"/>
          </a:xfrm>
          <a:prstGeom prst="rect">
            <a:avLst/>
          </a:prstGeom>
          <a:noFill/>
        </p:spPr>
        <p:txBody>
          <a:bodyPr wrap="square" rtlCol="0">
            <a:spAutoFit/>
          </a:bodyPr>
          <a:lstStyle/>
          <a:p>
            <a:r>
              <a:rPr lang="de-DE" sz="1200" dirty="0"/>
              <a:t>zusammen und interaktiv, Stationenlernen, Kleingruppen, </a:t>
            </a:r>
            <a:r>
              <a:rPr lang="de-DE" sz="1200" dirty="0" err="1"/>
              <a:t>e-learning</a:t>
            </a:r>
            <a:r>
              <a:rPr lang="de-DE" sz="1200" dirty="0"/>
              <a:t>, Film für Eltern selbst erstellen, Lob bei der Selbst-erarbeitung von Inhalten</a:t>
            </a:r>
          </a:p>
        </p:txBody>
      </p:sp>
      <p:sp>
        <p:nvSpPr>
          <p:cNvPr id="19" name="Textfeld 18">
            <a:extLst>
              <a:ext uri="{FF2B5EF4-FFF2-40B4-BE49-F238E27FC236}">
                <a16:creationId xmlns:a16="http://schemas.microsoft.com/office/drawing/2014/main" id="{87044B5A-37AD-E258-CBA5-89F7B93324E1}"/>
              </a:ext>
            </a:extLst>
          </p:cNvPr>
          <p:cNvSpPr txBox="1"/>
          <p:nvPr/>
        </p:nvSpPr>
        <p:spPr>
          <a:xfrm>
            <a:off x="7843101" y="4571648"/>
            <a:ext cx="2989646" cy="646331"/>
          </a:xfrm>
          <a:prstGeom prst="rect">
            <a:avLst/>
          </a:prstGeom>
          <a:noFill/>
        </p:spPr>
        <p:txBody>
          <a:bodyPr wrap="square" rtlCol="0">
            <a:spAutoFit/>
          </a:bodyPr>
          <a:lstStyle/>
          <a:p>
            <a:r>
              <a:rPr lang="de-DE" sz="1200" dirty="0"/>
              <a:t>offen für ehrliches, auch kritisches Feedback; Lehrkraft als </a:t>
            </a:r>
            <a:r>
              <a:rPr lang="de-DE" sz="1200" dirty="0" err="1"/>
              <a:t>ExpertIn</a:t>
            </a:r>
            <a:r>
              <a:rPr lang="de-DE" sz="1200" dirty="0"/>
              <a:t> für Thema und interessiert an TN, kleine kurze Einheiten</a:t>
            </a:r>
          </a:p>
        </p:txBody>
      </p:sp>
      <p:sp>
        <p:nvSpPr>
          <p:cNvPr id="20" name="Textfeld 19">
            <a:extLst>
              <a:ext uri="{FF2B5EF4-FFF2-40B4-BE49-F238E27FC236}">
                <a16:creationId xmlns:a16="http://schemas.microsoft.com/office/drawing/2014/main" id="{06FEDABD-93F9-B107-888D-9472E89243E6}"/>
              </a:ext>
            </a:extLst>
          </p:cNvPr>
          <p:cNvSpPr txBox="1"/>
          <p:nvPr/>
        </p:nvSpPr>
        <p:spPr>
          <a:xfrm>
            <a:off x="0" y="4571647"/>
            <a:ext cx="2759177" cy="830997"/>
          </a:xfrm>
          <a:prstGeom prst="rect">
            <a:avLst/>
          </a:prstGeom>
          <a:noFill/>
        </p:spPr>
        <p:txBody>
          <a:bodyPr wrap="square" rtlCol="0">
            <a:spAutoFit/>
          </a:bodyPr>
          <a:lstStyle/>
          <a:p>
            <a:r>
              <a:rPr lang="de-DE" sz="1200" dirty="0"/>
              <a:t>Lehrkraft als </a:t>
            </a:r>
            <a:r>
              <a:rPr lang="de-DE" sz="1200" dirty="0" err="1"/>
              <a:t>GestalterIn</a:t>
            </a:r>
            <a:r>
              <a:rPr lang="de-DE" sz="1200" dirty="0"/>
              <a:t> von Lernerlebnissen und </a:t>
            </a:r>
            <a:r>
              <a:rPr lang="de-DE" sz="1200" dirty="0" err="1"/>
              <a:t>externeR</a:t>
            </a:r>
            <a:r>
              <a:rPr lang="de-DE" sz="1200" dirty="0"/>
              <a:t> </a:t>
            </a:r>
            <a:r>
              <a:rPr lang="de-DE" sz="1200" dirty="0" err="1"/>
              <a:t>MotivatorIn</a:t>
            </a:r>
            <a:r>
              <a:rPr lang="de-DE" sz="1200" dirty="0"/>
              <a:t>, muss Vorgehen erklären, abwechslungsreiche Methodik</a:t>
            </a:r>
          </a:p>
        </p:txBody>
      </p:sp>
      <p:sp>
        <p:nvSpPr>
          <p:cNvPr id="4" name="Textfeld 3">
            <a:extLst>
              <a:ext uri="{FF2B5EF4-FFF2-40B4-BE49-F238E27FC236}">
                <a16:creationId xmlns:a16="http://schemas.microsoft.com/office/drawing/2014/main" id="{20D104BE-CEED-AFA3-FAC9-AA992FFCA081}"/>
              </a:ext>
            </a:extLst>
          </p:cNvPr>
          <p:cNvSpPr txBox="1"/>
          <p:nvPr/>
        </p:nvSpPr>
        <p:spPr>
          <a:xfrm>
            <a:off x="2925586" y="5952092"/>
            <a:ext cx="3459637" cy="215444"/>
          </a:xfrm>
          <a:prstGeom prst="rect">
            <a:avLst/>
          </a:prstGeom>
          <a:noFill/>
        </p:spPr>
        <p:txBody>
          <a:bodyPr wrap="square" rtlCol="0">
            <a:spAutoFit/>
          </a:bodyPr>
          <a:lstStyle/>
          <a:p>
            <a:r>
              <a:rPr lang="de-DE" sz="800" dirty="0"/>
              <a:t>aus: Martina Mangelsdorf: Von Babyboomer bis Generation Z, </a:t>
            </a:r>
            <a:r>
              <a:rPr lang="de-DE" sz="800" dirty="0" err="1"/>
              <a:t>Gabal</a:t>
            </a:r>
            <a:r>
              <a:rPr lang="de-DE" sz="800" dirty="0"/>
              <a:t> Verlag</a:t>
            </a:r>
          </a:p>
        </p:txBody>
      </p:sp>
    </p:spTree>
    <p:extLst>
      <p:ext uri="{BB962C8B-B14F-4D97-AF65-F5344CB8AC3E}">
        <p14:creationId xmlns:p14="http://schemas.microsoft.com/office/powerpoint/2010/main" val="230300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6ACCE48-F73E-403D-8EBF-41909E4294AE}"/>
              </a:ext>
            </a:extLst>
          </p:cNvPr>
          <p:cNvSpPr>
            <a:spLocks noGrp="1"/>
          </p:cNvSpPr>
          <p:nvPr>
            <p:ph type="sldNum" sz="quarter" idx="12"/>
          </p:nvPr>
        </p:nvSpPr>
        <p:spPr/>
        <p:txBody>
          <a:bodyPr/>
          <a:lstStyle/>
          <a:p>
            <a:fld id="{1B3A73EE-95E6-4363-B9FE-0A550A8F9AED}" type="slidenum">
              <a:rPr lang="de-DE" smtClean="0"/>
              <a:t>8</a:t>
            </a:fld>
            <a:endParaRPr lang="de-DE"/>
          </a:p>
        </p:txBody>
      </p:sp>
      <p:sp>
        <p:nvSpPr>
          <p:cNvPr id="3" name="Textfeld 2">
            <a:extLst>
              <a:ext uri="{FF2B5EF4-FFF2-40B4-BE49-F238E27FC236}">
                <a16:creationId xmlns:a16="http://schemas.microsoft.com/office/drawing/2014/main" id="{11A08318-B7F1-A78B-22E0-AF4FC1A9A6D3}"/>
              </a:ext>
            </a:extLst>
          </p:cNvPr>
          <p:cNvSpPr txBox="1"/>
          <p:nvPr/>
        </p:nvSpPr>
        <p:spPr>
          <a:xfrm>
            <a:off x="1558859" y="186157"/>
            <a:ext cx="8588524" cy="769441"/>
          </a:xfrm>
          <a:prstGeom prst="rect">
            <a:avLst/>
          </a:prstGeom>
          <a:noFill/>
        </p:spPr>
        <p:txBody>
          <a:bodyPr wrap="square" rtlCol="0">
            <a:spAutoFit/>
          </a:bodyPr>
          <a:lstStyle/>
          <a:p>
            <a:r>
              <a:rPr lang="de-DE" sz="4400" dirty="0"/>
              <a:t>Anregungen zum Nachdenken</a:t>
            </a:r>
          </a:p>
        </p:txBody>
      </p:sp>
      <p:sp>
        <p:nvSpPr>
          <p:cNvPr id="4" name="Textfeld 3">
            <a:extLst>
              <a:ext uri="{FF2B5EF4-FFF2-40B4-BE49-F238E27FC236}">
                <a16:creationId xmlns:a16="http://schemas.microsoft.com/office/drawing/2014/main" id="{BA35AA12-94F0-FFA8-2B11-7C01975D1C55}"/>
              </a:ext>
            </a:extLst>
          </p:cNvPr>
          <p:cNvSpPr txBox="1"/>
          <p:nvPr/>
        </p:nvSpPr>
        <p:spPr>
          <a:xfrm>
            <a:off x="424205" y="1593130"/>
            <a:ext cx="10209229" cy="3416320"/>
          </a:xfrm>
          <a:prstGeom prst="rect">
            <a:avLst/>
          </a:prstGeom>
          <a:noFill/>
        </p:spPr>
        <p:txBody>
          <a:bodyPr wrap="square" rtlCol="0">
            <a:spAutoFit/>
          </a:bodyPr>
          <a:lstStyle/>
          <a:p>
            <a:pPr marL="285750" indent="-285750">
              <a:buFont typeface="Arial" panose="020B0604020202020204" pitchFamily="34" charset="0"/>
              <a:buChar char="•"/>
            </a:pPr>
            <a:r>
              <a:rPr lang="de-DE" dirty="0"/>
              <a:t>Wo sehen Sie im Lernen Unterschiede zwischen Ihren TeilnehmerInnen?</a:t>
            </a:r>
          </a:p>
          <a:p>
            <a:pPr marL="285750" indent="-285750">
              <a:buFont typeface="Arial" panose="020B0604020202020204" pitchFamily="34" charset="0"/>
              <a:buChar char="•"/>
            </a:pPr>
            <a:r>
              <a:rPr lang="de-DE" dirty="0"/>
              <a:t>Wie sehr interessiert Sie das Thema „gesundheitsfördernde Ernährung“ eigentlich selbst?</a:t>
            </a:r>
          </a:p>
          <a:p>
            <a:pPr marL="285750" indent="-285750">
              <a:buFont typeface="Arial" panose="020B0604020202020204" pitchFamily="34" charset="0"/>
              <a:buChar char="•"/>
            </a:pPr>
            <a:r>
              <a:rPr lang="de-DE" dirty="0"/>
              <a:t>Womit haben Sie bei der Bearbeitung des Thema Ernährung gute Erfahrungen gemacht?</a:t>
            </a:r>
          </a:p>
          <a:p>
            <a:pPr marL="285750" indent="-285750">
              <a:buFont typeface="Arial" panose="020B0604020202020204" pitchFamily="34" charset="0"/>
              <a:buChar char="•"/>
            </a:pPr>
            <a:r>
              <a:rPr lang="de-DE" dirty="0"/>
              <a:t>Wo stockt Ihr Lehrprozess ab und zu beim Thema Ernährung?</a:t>
            </a:r>
          </a:p>
          <a:p>
            <a:pPr marL="285750" indent="-285750">
              <a:buFont typeface="Arial" panose="020B0604020202020204" pitchFamily="34" charset="0"/>
              <a:buChar char="•"/>
            </a:pPr>
            <a:r>
              <a:rPr lang="de-DE" dirty="0"/>
              <a:t>Kennen Sie die Haltung Ihre TeilnehmerInnen zum Thema „gesundheitsfördernde Ernährung“? Wie können Sie die erfragen?</a:t>
            </a:r>
          </a:p>
          <a:p>
            <a:pPr marL="285750" indent="-285750">
              <a:buFont typeface="Arial" panose="020B0604020202020204" pitchFamily="34" charset="0"/>
              <a:buChar char="•"/>
            </a:pPr>
            <a:r>
              <a:rPr lang="de-DE" dirty="0"/>
              <a:t>Gibt es in Ihren Kursen TeilnehmerInnen, von denen Sie annehmen, sie würden sich ungesund ernähren? Wie kommen Sie darauf? Was beobachten Sie bei denen?</a:t>
            </a:r>
          </a:p>
          <a:p>
            <a:pPr marL="285750" indent="-285750">
              <a:buFont typeface="Arial" panose="020B0604020202020204" pitchFamily="34" charset="0"/>
              <a:buChar char="•"/>
            </a:pPr>
            <a:r>
              <a:rPr lang="de-DE" dirty="0"/>
              <a:t>Wie gesund ist eigentlich die „</a:t>
            </a:r>
            <a:r>
              <a:rPr lang="de-DE" dirty="0" err="1"/>
              <a:t>Schul“verpflegung</a:t>
            </a:r>
            <a:r>
              <a:rPr lang="de-DE" dirty="0"/>
              <a:t>?</a:t>
            </a:r>
          </a:p>
          <a:p>
            <a:pPr marL="285750" indent="-285750">
              <a:buFont typeface="Arial" panose="020B0604020202020204" pitchFamily="34" charset="0"/>
              <a:buChar char="•"/>
            </a:pPr>
            <a:r>
              <a:rPr lang="de-DE" dirty="0"/>
              <a:t>Welches Obst oder Gemüse mögen Sie besonders gerne? Warum? Wie bereiten Sie das zu?</a:t>
            </a:r>
          </a:p>
          <a:p>
            <a:pPr marL="285750" indent="-285750">
              <a:buFont typeface="Arial" panose="020B0604020202020204" pitchFamily="34" charset="0"/>
              <a:buChar char="•"/>
            </a:pPr>
            <a:r>
              <a:rPr lang="de-DE" dirty="0"/>
              <a:t>Wie hängt Zeit und Ernährung in der Kita zusammen?</a:t>
            </a:r>
          </a:p>
          <a:p>
            <a:endParaRPr lang="de-DE" dirty="0"/>
          </a:p>
        </p:txBody>
      </p:sp>
    </p:spTree>
    <p:extLst>
      <p:ext uri="{BB962C8B-B14F-4D97-AF65-F5344CB8AC3E}">
        <p14:creationId xmlns:p14="http://schemas.microsoft.com/office/powerpoint/2010/main" val="396732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6ACCE48-F73E-403D-8EBF-41909E4294AE}"/>
              </a:ext>
            </a:extLst>
          </p:cNvPr>
          <p:cNvSpPr>
            <a:spLocks noGrp="1"/>
          </p:cNvSpPr>
          <p:nvPr>
            <p:ph type="sldNum" sz="quarter" idx="12"/>
          </p:nvPr>
        </p:nvSpPr>
        <p:spPr/>
        <p:txBody>
          <a:bodyPr/>
          <a:lstStyle/>
          <a:p>
            <a:fld id="{1B3A73EE-95E6-4363-B9FE-0A550A8F9AED}" type="slidenum">
              <a:rPr lang="de-DE" smtClean="0"/>
              <a:t>9</a:t>
            </a:fld>
            <a:endParaRPr lang="de-DE"/>
          </a:p>
        </p:txBody>
      </p:sp>
      <p:sp>
        <p:nvSpPr>
          <p:cNvPr id="3" name="Textfeld 2">
            <a:extLst>
              <a:ext uri="{FF2B5EF4-FFF2-40B4-BE49-F238E27FC236}">
                <a16:creationId xmlns:a16="http://schemas.microsoft.com/office/drawing/2014/main" id="{11A08318-B7F1-A78B-22E0-AF4FC1A9A6D3}"/>
              </a:ext>
            </a:extLst>
          </p:cNvPr>
          <p:cNvSpPr txBox="1"/>
          <p:nvPr/>
        </p:nvSpPr>
        <p:spPr>
          <a:xfrm>
            <a:off x="1558859" y="186157"/>
            <a:ext cx="8588524" cy="769441"/>
          </a:xfrm>
          <a:prstGeom prst="rect">
            <a:avLst/>
          </a:prstGeom>
          <a:noFill/>
        </p:spPr>
        <p:txBody>
          <a:bodyPr wrap="square" rtlCol="0">
            <a:spAutoFit/>
          </a:bodyPr>
          <a:lstStyle/>
          <a:p>
            <a:r>
              <a:rPr lang="de-DE" sz="4400" dirty="0"/>
              <a:t>Anregungen zum Tun</a:t>
            </a:r>
          </a:p>
        </p:txBody>
      </p:sp>
      <p:sp>
        <p:nvSpPr>
          <p:cNvPr id="4" name="Textfeld 3">
            <a:extLst>
              <a:ext uri="{FF2B5EF4-FFF2-40B4-BE49-F238E27FC236}">
                <a16:creationId xmlns:a16="http://schemas.microsoft.com/office/drawing/2014/main" id="{BA35AA12-94F0-FFA8-2B11-7C01975D1C55}"/>
              </a:ext>
            </a:extLst>
          </p:cNvPr>
          <p:cNvSpPr txBox="1"/>
          <p:nvPr/>
        </p:nvSpPr>
        <p:spPr>
          <a:xfrm>
            <a:off x="424205" y="1593130"/>
            <a:ext cx="10067827" cy="4524315"/>
          </a:xfrm>
          <a:prstGeom prst="rect">
            <a:avLst/>
          </a:prstGeom>
          <a:noFill/>
        </p:spPr>
        <p:txBody>
          <a:bodyPr wrap="square" rtlCol="0">
            <a:spAutoFit/>
          </a:bodyPr>
          <a:lstStyle/>
          <a:p>
            <a:pPr marL="285750" indent="-285750">
              <a:buFont typeface="Arial" panose="020B0604020202020204" pitchFamily="34" charset="0"/>
              <a:buChar char="•"/>
            </a:pPr>
            <a:r>
              <a:rPr lang="de-DE" dirty="0"/>
              <a:t>Klauen Sie doch mal die Methoden von beliebten Shows für Ihren Unterricht…</a:t>
            </a:r>
          </a:p>
          <a:p>
            <a:pPr marL="285750" indent="-285750">
              <a:buFont typeface="Arial" panose="020B0604020202020204" pitchFamily="34" charset="0"/>
              <a:buChar char="•"/>
            </a:pPr>
            <a:r>
              <a:rPr lang="de-DE" dirty="0"/>
              <a:t>Lassen Sie doch mal die Ernährung einer/s Influencers/in von Ihren TeilnehmerInnen analysieren…</a:t>
            </a:r>
          </a:p>
          <a:p>
            <a:pPr marL="285750" indent="-285750">
              <a:buFont typeface="Arial" panose="020B0604020202020204" pitchFamily="34" charset="0"/>
              <a:buChar char="•"/>
            </a:pPr>
            <a:r>
              <a:rPr lang="de-DE" dirty="0"/>
              <a:t>Verbinden Sie das Thema Geld und Ernährung miteinander…</a:t>
            </a:r>
          </a:p>
          <a:p>
            <a:pPr marL="285750" indent="-285750">
              <a:buFont typeface="Arial" panose="020B0604020202020204" pitchFamily="34" charset="0"/>
              <a:buChar char="•"/>
            </a:pPr>
            <a:r>
              <a:rPr lang="de-DE" dirty="0"/>
              <a:t>Was würde eigentlich passieren, wenn Sie Ihre TeilnehmerInnen zum Wiegen auffordern würden?</a:t>
            </a:r>
          </a:p>
          <a:p>
            <a:pPr marL="285750" indent="-285750">
              <a:buFont typeface="Arial" panose="020B0604020202020204" pitchFamily="34" charset="0"/>
              <a:buChar char="•"/>
            </a:pPr>
            <a:r>
              <a:rPr lang="de-DE" dirty="0"/>
              <a:t>Besuchen Sie mit Ihren Kursen „Dick und Dünn e.V.“!</a:t>
            </a:r>
          </a:p>
          <a:p>
            <a:pPr marL="285750" indent="-285750">
              <a:buFont typeface="Arial" panose="020B0604020202020204" pitchFamily="34" charset="0"/>
              <a:buChar char="•"/>
            </a:pPr>
            <a:r>
              <a:rPr lang="de-DE" dirty="0"/>
              <a:t>Wie wär‘s mit einem gemeinsamen Genusstraining über eine Woche?</a:t>
            </a:r>
          </a:p>
          <a:p>
            <a:pPr marL="285750" indent="-285750">
              <a:buFont typeface="Arial" panose="020B0604020202020204" pitchFamily="34" charset="0"/>
              <a:buChar char="•"/>
            </a:pPr>
            <a:r>
              <a:rPr lang="de-DE" dirty="0"/>
              <a:t>Kennen Sie den Film „Supersize </a:t>
            </a:r>
            <a:r>
              <a:rPr lang="de-DE" dirty="0" err="1"/>
              <a:t>me</a:t>
            </a:r>
            <a:r>
              <a:rPr lang="de-DE" dirty="0"/>
              <a:t>“? Der zeigt wunderbar, wie schnell ungesunde Ernährung den Körper verändert.</a:t>
            </a:r>
          </a:p>
          <a:p>
            <a:pPr marL="285750" indent="-285750">
              <a:buFont typeface="Arial" panose="020B0604020202020204" pitchFamily="34" charset="0"/>
              <a:buChar char="•"/>
            </a:pPr>
            <a:r>
              <a:rPr lang="de-DE" dirty="0"/>
              <a:t>Panorama hat eine interessante 30minütige Doku über Lichtnahrung gemacht, die kann ein Einstieg sein.</a:t>
            </a:r>
          </a:p>
          <a:p>
            <a:pPr marL="285750" indent="-285750">
              <a:buFont typeface="Arial" panose="020B0604020202020204" pitchFamily="34" charset="0"/>
              <a:buChar char="•"/>
            </a:pPr>
            <a:r>
              <a:rPr lang="de-DE" dirty="0"/>
              <a:t>Kochen Sie doch mal Rezepte aus einem </a:t>
            </a:r>
            <a:r>
              <a:rPr lang="de-DE" dirty="0" err="1"/>
              <a:t>zero</a:t>
            </a:r>
            <a:r>
              <a:rPr lang="de-DE" dirty="0"/>
              <a:t> </a:t>
            </a:r>
            <a:r>
              <a:rPr lang="de-DE" dirty="0" err="1"/>
              <a:t>waste</a:t>
            </a:r>
            <a:r>
              <a:rPr lang="de-DE" dirty="0"/>
              <a:t>-Kochbuch oder erstellen Sie ein eigenes Kochbuch!</a:t>
            </a:r>
          </a:p>
          <a:p>
            <a:pPr marL="285750" indent="-285750">
              <a:buFont typeface="Arial" panose="020B0604020202020204" pitchFamily="34" charset="0"/>
              <a:buChar char="•"/>
            </a:pPr>
            <a:r>
              <a:rPr lang="de-DE" dirty="0"/>
              <a:t>Kennen Sie </a:t>
            </a:r>
            <a:r>
              <a:rPr lang="de-DE" dirty="0" err="1"/>
              <a:t>Dilemmaübungen</a:t>
            </a:r>
            <a:r>
              <a:rPr lang="de-DE" dirty="0"/>
              <a:t>? Dabei geht es um Situationen, die nicht einfach gelöst werden können, sondern immer in mehrfacher Hinsicht schwierig sind – die eignen sich als Reflexions- und Diskussionsübungen!</a:t>
            </a:r>
          </a:p>
          <a:p>
            <a:pPr marL="285750" indent="-285750">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172435711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721</Words>
  <Application>Microsoft Office PowerPoint</Application>
  <PresentationFormat>Breitbild</PresentationFormat>
  <Paragraphs>102</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Maike Nordmann</dc:creator>
  <cp:lastModifiedBy>Maike Nordmann</cp:lastModifiedBy>
  <cp:revision>9</cp:revision>
  <dcterms:created xsi:type="dcterms:W3CDTF">2022-09-17T15:44:21Z</dcterms:created>
  <dcterms:modified xsi:type="dcterms:W3CDTF">2022-11-09T14:07:28Z</dcterms:modified>
</cp:coreProperties>
</file>